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75"/>
  </p:notesMasterIdLst>
  <p:handoutMasterIdLst>
    <p:handoutMasterId r:id="rId76"/>
  </p:handoutMasterIdLst>
  <p:sldIdLst>
    <p:sldId id="930" r:id="rId2"/>
    <p:sldId id="1832" r:id="rId3"/>
    <p:sldId id="1833" r:id="rId4"/>
    <p:sldId id="1835" r:id="rId5"/>
    <p:sldId id="1788" r:id="rId6"/>
    <p:sldId id="1704" r:id="rId7"/>
    <p:sldId id="1836" r:id="rId8"/>
    <p:sldId id="1806" r:id="rId9"/>
    <p:sldId id="1837" r:id="rId10"/>
    <p:sldId id="1849" r:id="rId11"/>
    <p:sldId id="1771" r:id="rId12"/>
    <p:sldId id="1789" r:id="rId13"/>
    <p:sldId id="1787" r:id="rId14"/>
    <p:sldId id="1861" r:id="rId15"/>
    <p:sldId id="1853" r:id="rId16"/>
    <p:sldId id="1851" r:id="rId17"/>
    <p:sldId id="1852" r:id="rId18"/>
    <p:sldId id="1860" r:id="rId19"/>
    <p:sldId id="1855" r:id="rId20"/>
    <p:sldId id="1856" r:id="rId21"/>
    <p:sldId id="1857" r:id="rId22"/>
    <p:sldId id="1858" r:id="rId23"/>
    <p:sldId id="1840" r:id="rId24"/>
    <p:sldId id="1859" r:id="rId25"/>
    <p:sldId id="1842" r:id="rId26"/>
    <p:sldId id="1844" r:id="rId27"/>
    <p:sldId id="1862" r:id="rId28"/>
    <p:sldId id="1839" r:id="rId29"/>
    <p:sldId id="1850" r:id="rId30"/>
    <p:sldId id="1838" r:id="rId31"/>
    <p:sldId id="1841" r:id="rId32"/>
    <p:sldId id="1799" r:id="rId33"/>
    <p:sldId id="1653" r:id="rId34"/>
    <p:sldId id="1783" r:id="rId35"/>
    <p:sldId id="1664" r:id="rId36"/>
    <p:sldId id="1665" r:id="rId37"/>
    <p:sldId id="1801" r:id="rId38"/>
    <p:sldId id="1802" r:id="rId39"/>
    <p:sldId id="1803" r:id="rId40"/>
    <p:sldId id="1843" r:id="rId41"/>
    <p:sldId id="1845" r:id="rId42"/>
    <p:sldId id="1846" r:id="rId43"/>
    <p:sldId id="1847" r:id="rId44"/>
    <p:sldId id="1848" r:id="rId45"/>
    <p:sldId id="1800" r:id="rId46"/>
    <p:sldId id="1804" r:id="rId47"/>
    <p:sldId id="1790" r:id="rId48"/>
    <p:sldId id="1805" r:id="rId49"/>
    <p:sldId id="1792" r:id="rId50"/>
    <p:sldId id="1807" r:id="rId51"/>
    <p:sldId id="1808" r:id="rId52"/>
    <p:sldId id="1809" r:id="rId53"/>
    <p:sldId id="1810" r:id="rId54"/>
    <p:sldId id="1830" r:id="rId55"/>
    <p:sldId id="1811" r:id="rId56"/>
    <p:sldId id="1812" r:id="rId57"/>
    <p:sldId id="1813" r:id="rId58"/>
    <p:sldId id="1831" r:id="rId59"/>
    <p:sldId id="1814" r:id="rId60"/>
    <p:sldId id="1815" r:id="rId61"/>
    <p:sldId id="1816" r:id="rId62"/>
    <p:sldId id="1817" r:id="rId63"/>
    <p:sldId id="1818" r:id="rId64"/>
    <p:sldId id="1828" r:id="rId65"/>
    <p:sldId id="1829" r:id="rId66"/>
    <p:sldId id="1819" r:id="rId67"/>
    <p:sldId id="1820" r:id="rId68"/>
    <p:sldId id="1821" r:id="rId69"/>
    <p:sldId id="1822" r:id="rId70"/>
    <p:sldId id="1823" r:id="rId71"/>
    <p:sldId id="1826" r:id="rId72"/>
    <p:sldId id="1827" r:id="rId73"/>
    <p:sldId id="1834" r:id="rId74"/>
  </p:sldIdLst>
  <p:sldSz cx="9144000" cy="6858000" type="screen4x3"/>
  <p:notesSz cx="6997700" cy="9271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Tahoma" charset="0"/>
        <a:ea typeface="ＭＳ Ｐゴシック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Tahoma" charset="0"/>
        <a:ea typeface="ＭＳ Ｐゴシック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Tahoma" charset="0"/>
        <a:ea typeface="ＭＳ Ｐゴシック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Tahoma" charset="0"/>
        <a:ea typeface="ＭＳ Ｐゴシック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Tahoma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Tahoma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Tahoma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Tahoma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Tahom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29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942C1"/>
    <a:srgbClr val="ECA000"/>
    <a:srgbClr val="FF3B42"/>
    <a:srgbClr val="FAF76C"/>
    <a:srgbClr val="FBF885"/>
    <a:srgbClr val="E5D4F8"/>
    <a:srgbClr val="3333CC"/>
    <a:srgbClr val="FF9966"/>
    <a:srgbClr val="96969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9"/>
    <p:restoredTop sz="86418"/>
  </p:normalViewPr>
  <p:slideViewPr>
    <p:cSldViewPr snapToGrid="0">
      <p:cViewPr varScale="1">
        <p:scale>
          <a:sx n="112" d="100"/>
          <a:sy n="112" d="100"/>
        </p:scale>
        <p:origin x="1832" y="192"/>
      </p:cViewPr>
      <p:guideLst>
        <p:guide orient="horz" pos="2208"/>
        <p:guide pos="2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31536"/>
    </p:cViewPr>
  </p:sorterViewPr>
  <p:notesViewPr>
    <p:cSldViewPr snapToGrid="0">
      <p:cViewPr>
        <p:scale>
          <a:sx n="75" d="100"/>
          <a:sy n="75" d="100"/>
        </p:scale>
        <p:origin x="-1404" y="732"/>
      </p:cViewPr>
      <p:guideLst>
        <p:guide orient="horz" pos="2920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Arial" pitchFamily="-8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8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32125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Arial" pitchFamily="-8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07450"/>
            <a:ext cx="3032125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charset="0"/>
              </a:defRPr>
            </a:lvl1pPr>
          </a:lstStyle>
          <a:p>
            <a:fld id="{0677CDE8-3E82-654B-AC63-5BFCEE344BB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0757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Arial" pitchFamily="-8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8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5325"/>
            <a:ext cx="463550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3725"/>
            <a:ext cx="5130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74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Arial" pitchFamily="-8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074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charset="0"/>
              </a:defRPr>
            </a:lvl1pPr>
          </a:lstStyle>
          <a:p>
            <a:fld id="{E88F7244-A9CE-A542-9E9C-4CB941F96BD8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1112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pitchFamily="-105" charset="-128"/>
        <a:cs typeface="ＭＳ Ｐゴシック" pitchFamily="-105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defTabSz="93027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/>
            <a:fld id="{FCE39137-0B1F-D748-BA3D-64AFA54AB942}" type="slidenum">
              <a:rPr lang="en-US" altLang="x-none" sz="1200">
                <a:latin typeface="Arial" charset="0"/>
              </a:rPr>
              <a:pPr eaLnBrk="1" hangingPunct="1"/>
              <a:t>1</a:t>
            </a:fld>
            <a:endParaRPr lang="en-US" altLang="x-none" sz="120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35500" cy="3476625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03725"/>
            <a:ext cx="5127625" cy="417036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299" tIns="46149" rIns="92299" bIns="46149"/>
          <a:lstStyle/>
          <a:p>
            <a:r>
              <a:rPr lang="en-US" altLang="x-none" dirty="0" smtClean="0">
                <a:ea typeface="ＭＳ Ｐゴシック" charset="-128"/>
              </a:rPr>
              <a:t>Good afternoon,</a:t>
            </a:r>
            <a:r>
              <a:rPr lang="en-US" altLang="x-none" baseline="0" dirty="0" smtClean="0">
                <a:ea typeface="ＭＳ Ｐゴシック" charset="-128"/>
              </a:rPr>
              <a:t> I am </a:t>
            </a:r>
            <a:r>
              <a:rPr lang="en-US" altLang="x-none" baseline="0" dirty="0" err="1" smtClean="0">
                <a:ea typeface="ＭＳ Ｐゴシック" charset="-128"/>
              </a:rPr>
              <a:t>hariharan</a:t>
            </a:r>
            <a:r>
              <a:rPr lang="en-US" altLang="x-none" baseline="0" dirty="0" smtClean="0">
                <a:ea typeface="ＭＳ Ｐゴシック" charset="-128"/>
              </a:rPr>
              <a:t>, my talk in about Risk analysis for emerging medical devices</a:t>
            </a:r>
            <a:endParaRPr lang="x-none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12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x-none" b="1" dirty="0" smtClean="0">
                <a:solidFill>
                  <a:srgbClr val="000000"/>
                </a:solidFill>
                <a:latin typeface="Helvetica" charset="0"/>
                <a:ea typeface="ＭＳ Ｐゴシック" charset="-128"/>
              </a:rPr>
              <a:t>Two monitoring devices, to monitor the patient’s health</a:t>
            </a:r>
          </a:p>
          <a:p>
            <a:endParaRPr lang="en-US" altLang="x-none" b="1" dirty="0" smtClean="0">
              <a:solidFill>
                <a:srgbClr val="000000"/>
              </a:solidFill>
              <a:latin typeface="Helvetica" charset="0"/>
              <a:ea typeface="ＭＳ Ｐゴシック" charset="-128"/>
            </a:endParaRPr>
          </a:p>
          <a:p>
            <a:r>
              <a:rPr lang="en-US" altLang="x-none" b="1" dirty="0" smtClean="0">
                <a:solidFill>
                  <a:srgbClr val="000000"/>
                </a:solidFill>
                <a:latin typeface="Helvetica" charset="0"/>
                <a:ea typeface="ＭＳ Ｐゴシック" charset="-128"/>
              </a:rPr>
              <a:t>is this system safe? </a:t>
            </a:r>
            <a:endParaRPr lang="x-none" altLang="x-none" b="1" dirty="0">
              <a:solidFill>
                <a:srgbClr val="000000"/>
              </a:solidFill>
              <a:latin typeface="Helvetica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72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80001 integrated medical devices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03872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471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6432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925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3199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126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9212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6725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43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past a typical a health care environment, consists of various medical devices such as </a:t>
            </a:r>
          </a:p>
          <a:p>
            <a:r>
              <a:rPr lang="en-US" baseline="0" dirty="0" smtClean="0"/>
              <a:t>sensors like </a:t>
            </a:r>
            <a:r>
              <a:rPr lang="en-US" baseline="0" dirty="0" err="1" smtClean="0"/>
              <a:t>pulseox</a:t>
            </a:r>
            <a:r>
              <a:rPr lang="en-US" baseline="0" dirty="0" smtClean="0"/>
              <a:t>, measures the oxygen saturation level, </a:t>
            </a:r>
          </a:p>
          <a:p>
            <a:r>
              <a:rPr lang="en-US" baseline="0" dirty="0" smtClean="0"/>
              <a:t>Actuators, infusing drug through iv line, , info systems, clinicians </a:t>
            </a:r>
          </a:p>
          <a:p>
            <a:r>
              <a:rPr lang="en-US" baseline="0" dirty="0" smtClean="0"/>
              <a:t>The are largely stand alone systems  and they require human intervention</a:t>
            </a:r>
          </a:p>
          <a:p>
            <a:r>
              <a:rPr lang="en-US" baseline="0" dirty="0" smtClean="0"/>
              <a:t>And they lack automated solution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3537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21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5109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0342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3625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x-none" altLang="x-none" b="1">
              <a:solidFill>
                <a:srgbClr val="000000"/>
              </a:solidFill>
              <a:latin typeface="Helvetica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893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x-none" altLang="x-none" b="1">
              <a:solidFill>
                <a:srgbClr val="000000"/>
              </a:solidFill>
              <a:latin typeface="Helvetica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4729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[1 min]</a:t>
            </a:r>
          </a:p>
          <a:p>
            <a:endParaRPr lang="en-US" dirty="0" smtClean="0"/>
          </a:p>
          <a:p>
            <a:r>
              <a:rPr lang="en-US" dirty="0" smtClean="0"/>
              <a:t>Now,</a:t>
            </a:r>
            <a:r>
              <a:rPr lang="en-US" baseline="0" dirty="0" smtClean="0"/>
              <a:t> in my research, which is a part of the NSF CPS program and the NSF FDA Scholar in residence program, we’re developing this type of platform -- what we call a Medical Application Platform --  along with safety standards for interoperable medical systems.</a:t>
            </a:r>
          </a:p>
          <a:p>
            <a:endParaRPr lang="en-US" baseline="0" dirty="0" smtClean="0"/>
          </a:p>
          <a:p>
            <a:r>
              <a:rPr lang="en-US" sz="2400" dirty="0" smtClean="0"/>
              <a:t>A </a:t>
            </a:r>
            <a:r>
              <a:rPr lang="en-US" sz="2400" i="1" dirty="0" smtClean="0"/>
              <a:t>Medical Application Platform </a:t>
            </a:r>
            <a:r>
              <a:rPr lang="en-US" sz="2400" dirty="0" smtClean="0"/>
              <a:t>is a safety- and security- critical real-time computing platform for…</a:t>
            </a:r>
          </a:p>
          <a:p>
            <a:r>
              <a:rPr lang="en-US" sz="2400" baseline="0" dirty="0" smtClean="0"/>
              <a:t> - via a high-assurance network,  </a:t>
            </a:r>
            <a:r>
              <a:rPr lang="en-US" sz="2000" dirty="0" smtClean="0"/>
              <a:t>Integrating multi-vendor devices, medical IT systems, and information displays</a:t>
            </a:r>
          </a:p>
          <a:p>
            <a:r>
              <a:rPr lang="en-US" sz="2000" baseline="0" dirty="0" smtClean="0"/>
              <a:t> - via a computing computing platform, h</a:t>
            </a:r>
            <a:r>
              <a:rPr lang="en-US" sz="2000" dirty="0" smtClean="0"/>
              <a:t>osting applications (“apps”) that provide medical utility via the ability to acquire information from and update/control these</a:t>
            </a:r>
            <a:r>
              <a:rPr lang="en-US" sz="2000" baseline="0" dirty="0" smtClean="0"/>
              <a:t> integrated services</a:t>
            </a:r>
          </a:p>
          <a:p>
            <a:endParaRPr lang="en-US" sz="2000" baseline="0" dirty="0" smtClean="0"/>
          </a:p>
          <a:p>
            <a:r>
              <a:rPr lang="en-US" sz="2000" baseline="0" dirty="0" smtClean="0"/>
              <a:t>The clinician interacts with a console on the platform to select and launch the apps and then interact with them during their execution.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5A3DE5-90B0-124B-B1FB-0F25F0427A4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76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aseline="0" dirty="0" smtClean="0"/>
              <a:t>Questions: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aseline="0" dirty="0" smtClean="0"/>
              <a:t>Is report generated from AWAS IR or AADL?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aseline="0" dirty="0" smtClean="0"/>
              <a:t>AWAS IR cannot be omitted why?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aseline="0" dirty="0" smtClean="0"/>
              <a:t>- Just node names are not enough for different kinds of queries (error tokens and state space are necessary)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aseline="0" dirty="0" smtClean="0"/>
              <a:t>- Queries capable of filtering on AADL / AWAS properties (to be implemented) </a:t>
            </a:r>
          </a:p>
          <a:p>
            <a:pPr marL="38217475" lvl="1" indent="-285750">
              <a:buFont typeface="Arial" charset="0"/>
              <a:buChar char="•"/>
            </a:pPr>
            <a:r>
              <a:rPr lang="en-US" sz="1400" baseline="0" dirty="0" smtClean="0"/>
              <a:t>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92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80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11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3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Continue</a:t>
            </a:r>
            <a:r>
              <a:rPr lang="en-US" baseline="0" dirty="0" smtClean="0"/>
              <a:t> from the previous slide : but these are simple to design and develop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stand-alone devices: We know how to develop and analyze efficiently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Model driven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Protocols for users around these devices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And formal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4265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13.00 -- 13.45 [45s]</a:t>
            </a:r>
          </a:p>
          <a:p>
            <a:r>
              <a:rPr lang="en-US" baseline="0" dirty="0" smtClean="0"/>
              <a:t>Intro: “So here we are again at our diagrammatic view of the system. There are three main MDD concepts that AADL supports…”</a:t>
            </a:r>
          </a:p>
          <a:p>
            <a:r>
              <a:rPr lang="en-US" baseline="0" dirty="0" smtClean="0"/>
              <a:t>* Aggregation concepts (hierarchical nature), once I have these, I need</a:t>
            </a:r>
          </a:p>
          <a:p>
            <a:r>
              <a:rPr lang="en-US" baseline="0" dirty="0" smtClean="0"/>
              <a:t>* Communication concepts / patterns (sync vs.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, etc.), once I have these, I need</a:t>
            </a:r>
          </a:p>
          <a:p>
            <a:r>
              <a:rPr lang="en-US" baseline="0" dirty="0" smtClean="0"/>
              <a:t>* Computation aspects (periodic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aperiodic), once I have these, I need</a:t>
            </a:r>
          </a:p>
          <a:p>
            <a:r>
              <a:rPr lang="en-US" baseline="0" dirty="0" smtClean="0"/>
              <a:t>Outro: “Now let’s look at how all this comes together by walking through the steps I would take as an app developer””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16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13.00 -- 13.45 [45s]</a:t>
            </a:r>
          </a:p>
          <a:p>
            <a:r>
              <a:rPr lang="en-US" baseline="0" dirty="0" smtClean="0"/>
              <a:t>Intro: “So here we are again at our diagrammatic view of the system. There are three main MDD concepts that AADL supports…”</a:t>
            </a:r>
          </a:p>
          <a:p>
            <a:r>
              <a:rPr lang="en-US" baseline="0" dirty="0" smtClean="0"/>
              <a:t>* Aggregation concepts (hierarchical nature), once I have these, I need</a:t>
            </a:r>
          </a:p>
          <a:p>
            <a:r>
              <a:rPr lang="en-US" baseline="0" dirty="0" smtClean="0"/>
              <a:t>* Communication concepts / patterns (sync vs.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, etc.), once I have these, I need</a:t>
            </a:r>
          </a:p>
          <a:p>
            <a:r>
              <a:rPr lang="en-US" baseline="0" dirty="0" smtClean="0"/>
              <a:t>* Computation aspects (periodic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aperiodic), once I have these, I need</a:t>
            </a:r>
          </a:p>
          <a:p>
            <a:r>
              <a:rPr lang="en-US" baseline="0" dirty="0" smtClean="0"/>
              <a:t>Outro: “Now let’s look at how all this comes together by walking through the steps I would take as an app developer””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88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760" eaLnBrk="0" hangingPunct="0">
              <a:defRPr sz="23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1pPr>
            <a:lvl2pPr marL="36478940" indent="-36039251" defTabSz="929760" eaLnBrk="0" hangingPunct="0">
              <a:defRPr sz="23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2pPr>
            <a:lvl3pPr eaLnBrk="0" hangingPunct="0">
              <a:defRPr sz="23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3pPr>
            <a:lvl4pPr eaLnBrk="0" hangingPunct="0">
              <a:defRPr sz="23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4pPr>
            <a:lvl5pPr eaLnBrk="0" hangingPunct="0">
              <a:defRPr sz="23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5pPr>
            <a:lvl6pPr marL="43968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6pPr>
            <a:lvl7pPr marL="87937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7pPr>
            <a:lvl8pPr marL="131906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8pPr>
            <a:lvl9pPr marL="175875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9pPr>
          </a:lstStyle>
          <a:p>
            <a:pPr eaLnBrk="1" hangingPunct="1"/>
            <a:fld id="{34D97DBB-4F6F-462D-ACA4-A1F75811AA1D}" type="slidenum">
              <a:rPr lang="en-US" altLang="en-US" sz="1200">
                <a:latin typeface="Arial" charset="0"/>
              </a:rPr>
              <a:pPr eaLnBrk="1" hangingPunct="1"/>
              <a:t>61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18.45 -- 19.30 [45s]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Intro: “We’ve already done the first, and hardest,</a:t>
            </a:r>
            <a:r>
              <a:rPr lang="en-US" altLang="en-US" baseline="0" dirty="0" smtClean="0"/>
              <a:t> step</a:t>
            </a:r>
            <a:r>
              <a:rPr lang="en-US" altLang="en-US" dirty="0" smtClean="0"/>
              <a:t>: the specification of the</a:t>
            </a:r>
            <a:r>
              <a:rPr lang="en-US" altLang="en-US" baseline="0" dirty="0" smtClean="0"/>
              <a:t> architecture of my app and components in AADL”</a:t>
            </a:r>
          </a:p>
          <a:p>
            <a:endParaRPr lang="en-US" altLang="en-US" baseline="0" dirty="0" smtClean="0"/>
          </a:p>
          <a:p>
            <a:r>
              <a:rPr lang="en-US" altLang="en-US" dirty="0" smtClean="0"/>
              <a:t>Outro: “In</a:t>
            </a:r>
            <a:r>
              <a:rPr lang="en-US" altLang="en-US" baseline="0" dirty="0" smtClean="0"/>
              <a:t> fact, </a:t>
            </a:r>
            <a:r>
              <a:rPr lang="en-US" altLang="en-US" dirty="0" smtClean="0"/>
              <a:t>each element</a:t>
            </a:r>
            <a:r>
              <a:rPr lang="en-US" altLang="en-US" baseline="0" dirty="0" smtClean="0"/>
              <a:t> that we looked at has a pretty clear correspondence to a medical application platform concept”</a:t>
            </a:r>
          </a:p>
          <a:p>
            <a:r>
              <a:rPr lang="en-US" altLang="en-US" baseline="0" dirty="0" smtClean="0"/>
              <a:t>----- Meeting Notes (10/13/14 15:47) -----</a:t>
            </a:r>
          </a:p>
          <a:p>
            <a:r>
              <a:rPr lang="en-US" altLang="en-US" baseline="0" dirty="0" smtClean="0"/>
              <a:t>Leveson's work does not include a formal architecture description.  What do we get with one?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1. Automation -- Populating control actions x guidewords -- in a traditional model, someone has to mine the system, and then maintain it, and there's no tool</a:t>
            </a:r>
          </a:p>
          <a:p>
            <a:r>
              <a:rPr lang="en-US" altLang="en-US" baseline="0" dirty="0" smtClean="0"/>
              <a:t>2. Traceability -- with fault testing from hazard analysis description.  If you claim to compensate for something, we can generate a test for it. </a:t>
            </a:r>
          </a:p>
          <a:p>
            <a:r>
              <a:rPr lang="en-US" altLang="en-US" baseline="0" dirty="0" smtClean="0"/>
              <a:t>3. The "Not MS Word Slide"</a:t>
            </a:r>
          </a:p>
          <a:p>
            <a:r>
              <a:rPr lang="en-US" altLang="en-US" baseline="0" dirty="0" smtClean="0"/>
              <a:t>4. A diagram that shows the error flows in the model correspond to the flows in the code, corresponding to fault injection testing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4412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13.00 -- 13.45 [45s]</a:t>
            </a:r>
          </a:p>
          <a:p>
            <a:r>
              <a:rPr lang="en-US" baseline="0" dirty="0" smtClean="0"/>
              <a:t>Intro: “So here we are again at our diagrammatic view of the system. There are three main MDD concepts that AADL supports…”</a:t>
            </a:r>
          </a:p>
          <a:p>
            <a:r>
              <a:rPr lang="en-US" baseline="0" dirty="0" smtClean="0"/>
              <a:t>* Aggregation concepts (hierarchical nature), once I have these, I need</a:t>
            </a:r>
          </a:p>
          <a:p>
            <a:r>
              <a:rPr lang="en-US" baseline="0" dirty="0" smtClean="0"/>
              <a:t>* Communication concepts / patterns (sync vs.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, etc.), once I have these, I need</a:t>
            </a:r>
          </a:p>
          <a:p>
            <a:r>
              <a:rPr lang="en-US" baseline="0" dirty="0" smtClean="0"/>
              <a:t>* Computation aspects (periodic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aperiodic), once I have these, I need</a:t>
            </a:r>
          </a:p>
          <a:p>
            <a:r>
              <a:rPr lang="en-US" baseline="0" dirty="0" smtClean="0"/>
              <a:t>Outro: “Now let’s look at how all this comes together by walking through the steps I would take as an app developer””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39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13.00 -- 13.45 [45s]</a:t>
            </a:r>
          </a:p>
          <a:p>
            <a:r>
              <a:rPr lang="en-US" baseline="0" dirty="0" smtClean="0"/>
              <a:t>Intro: “So here we are again at our diagrammatic view of the system. There are three main MDD concepts that AADL supports…”</a:t>
            </a:r>
          </a:p>
          <a:p>
            <a:r>
              <a:rPr lang="en-US" baseline="0" dirty="0" smtClean="0"/>
              <a:t>* Aggregation concepts (hierarchical nature), once I have these, I need</a:t>
            </a:r>
          </a:p>
          <a:p>
            <a:r>
              <a:rPr lang="en-US" baseline="0" dirty="0" smtClean="0"/>
              <a:t>* Communication concepts / patterns (sync vs.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, etc.), once I have these, I need</a:t>
            </a:r>
          </a:p>
          <a:p>
            <a:r>
              <a:rPr lang="en-US" baseline="0" dirty="0" smtClean="0"/>
              <a:t>* Computation aspects (periodic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aperiodic), once I have these, I need</a:t>
            </a:r>
          </a:p>
          <a:p>
            <a:r>
              <a:rPr lang="en-US" baseline="0" dirty="0" smtClean="0"/>
              <a:t>Outro: “Now let’s look at how all this comes together by walking through the steps I would take as an app developer””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5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13.00 -- 13.45 [45s]</a:t>
            </a:r>
          </a:p>
          <a:p>
            <a:r>
              <a:rPr lang="en-US" baseline="0" dirty="0" smtClean="0"/>
              <a:t>Intro: “So here we are again at our diagrammatic view of the system. There are three main MDD concepts that AADL supports…”</a:t>
            </a:r>
          </a:p>
          <a:p>
            <a:r>
              <a:rPr lang="en-US" baseline="0" dirty="0" smtClean="0"/>
              <a:t>* Aggregation concepts (hierarchical nature), once I have these, I need</a:t>
            </a:r>
          </a:p>
          <a:p>
            <a:r>
              <a:rPr lang="en-US" baseline="0" dirty="0" smtClean="0"/>
              <a:t>* Communication concepts / patterns (sync vs.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, etc.), once I have these, I need</a:t>
            </a:r>
          </a:p>
          <a:p>
            <a:r>
              <a:rPr lang="en-US" baseline="0" dirty="0" smtClean="0"/>
              <a:t>* Computation aspects (periodic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aperiodic), once I have these, I need</a:t>
            </a:r>
          </a:p>
          <a:p>
            <a:r>
              <a:rPr lang="en-US" baseline="0" dirty="0" smtClean="0"/>
              <a:t>Outro: “Now let’s look at how all this comes together by walking through the steps I would take as an app developer””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908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13.00 -- 13.45 [45s]</a:t>
            </a:r>
          </a:p>
          <a:p>
            <a:r>
              <a:rPr lang="en-US" baseline="0" dirty="0" smtClean="0"/>
              <a:t>Intro: “So here we are again at our diagrammatic view of the system. There are three main MDD concepts that AADL supports…”</a:t>
            </a:r>
          </a:p>
          <a:p>
            <a:r>
              <a:rPr lang="en-US" baseline="0" dirty="0" smtClean="0"/>
              <a:t>* Aggregation concepts (hierarchical nature), once I have these, I need</a:t>
            </a:r>
          </a:p>
          <a:p>
            <a:r>
              <a:rPr lang="en-US" baseline="0" dirty="0" smtClean="0"/>
              <a:t>* Communication concepts / patterns (sync vs.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, etc.), once I have these, I need</a:t>
            </a:r>
          </a:p>
          <a:p>
            <a:r>
              <a:rPr lang="en-US" baseline="0" dirty="0" smtClean="0"/>
              <a:t>* Computation aspects (periodic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aperiodic), once I have these, I need</a:t>
            </a:r>
          </a:p>
          <a:p>
            <a:r>
              <a:rPr lang="en-US" baseline="0" dirty="0" smtClean="0"/>
              <a:t>Outro: “Now let’s look at how all this comes together by walking through the steps I would take as an app developer””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23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13.00 -- 13.45 [45s]</a:t>
            </a:r>
          </a:p>
          <a:p>
            <a:r>
              <a:rPr lang="en-US" baseline="0" dirty="0" smtClean="0"/>
              <a:t>Intro: “So here we are again at our diagrammatic view of the system. There are three main MDD concepts that AADL supports…”</a:t>
            </a:r>
          </a:p>
          <a:p>
            <a:r>
              <a:rPr lang="en-US" baseline="0" dirty="0" smtClean="0"/>
              <a:t>* Aggregation concepts (hierarchical nature), once I have these, I need</a:t>
            </a:r>
          </a:p>
          <a:p>
            <a:r>
              <a:rPr lang="en-US" baseline="0" dirty="0" smtClean="0"/>
              <a:t>* Communication concepts / patterns (sync vs.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, etc.), once I have these, I need</a:t>
            </a:r>
          </a:p>
          <a:p>
            <a:r>
              <a:rPr lang="en-US" baseline="0" dirty="0" smtClean="0"/>
              <a:t>* Computation aspects (periodic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aperiodic), once I have these, I need</a:t>
            </a:r>
          </a:p>
          <a:p>
            <a:r>
              <a:rPr lang="en-US" baseline="0" dirty="0" smtClean="0"/>
              <a:t>Outro: “Now let’s look at how all this comes together by walking through the steps I would take as an app developer””</a:t>
            </a:r>
          </a:p>
          <a:p>
            <a:r>
              <a:rPr lang="en-US" baseline="0" dirty="0" smtClean="0"/>
              <a:t>----- Meeting Notes (10.14.14 12:56) -----</a:t>
            </a:r>
          </a:p>
          <a:p>
            <a:r>
              <a:rPr lang="en-US" baseline="0" dirty="0" smtClean="0"/>
              <a:t>animate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4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13.00 -- 13.45 [45s]</a:t>
            </a:r>
          </a:p>
          <a:p>
            <a:r>
              <a:rPr lang="en-US" baseline="0" dirty="0" smtClean="0"/>
              <a:t>Intro: “So here we are again at our diagrammatic view of the system. There are three main MDD concepts that AADL supports…”</a:t>
            </a:r>
          </a:p>
          <a:p>
            <a:r>
              <a:rPr lang="en-US" baseline="0" dirty="0" smtClean="0"/>
              <a:t>* Aggregation concepts (hierarchical nature), once I have these, I need</a:t>
            </a:r>
          </a:p>
          <a:p>
            <a:r>
              <a:rPr lang="en-US" baseline="0" dirty="0" smtClean="0"/>
              <a:t>* Communication concepts / patterns (sync vs.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, etc.), once I have these, I need</a:t>
            </a:r>
          </a:p>
          <a:p>
            <a:r>
              <a:rPr lang="en-US" baseline="0" dirty="0" smtClean="0"/>
              <a:t>* Computation aspects (periodic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aperiodic), once I have these, I need</a:t>
            </a:r>
          </a:p>
          <a:p>
            <a:r>
              <a:rPr lang="en-US" baseline="0" dirty="0" smtClean="0"/>
              <a:t>Outro: “Now let’s look at how all this comes together by walking through the steps I would take as an app developer</a:t>
            </a:r>
            <a:r>
              <a:rPr lang="en-US" baseline="0" smtClean="0"/>
              <a:t>””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(10/13/14 15:47) -----</a:t>
            </a:r>
          </a:p>
          <a:p>
            <a:r>
              <a:rPr lang="en-US" dirty="0"/>
              <a:t>Change actor behind popups to be report / human:</a:t>
            </a:r>
          </a:p>
          <a:p>
            <a:r>
              <a:rPr lang="en-US" dirty="0"/>
              <a:t>1. "Report indicates analysis incomplete"</a:t>
            </a:r>
          </a:p>
          <a:p>
            <a:r>
              <a:rPr lang="en-US" dirty="0"/>
              <a:t>2. "Developer creates and supporting EMV2 </a:t>
            </a:r>
            <a:r>
              <a:rPr lang="en-US" dirty="0" err="1"/>
              <a:t>annotions</a:t>
            </a:r>
            <a:r>
              <a:rPr lang="en-US" dirty="0"/>
              <a:t>"</a:t>
            </a:r>
          </a:p>
          <a:p>
            <a:r>
              <a:rPr lang="en-US" dirty="0"/>
              <a:t>3. "OSATE highlights unconsidered propagation paths"</a:t>
            </a:r>
          </a:p>
          <a:p>
            <a:r>
              <a:rPr lang="en-US" dirty="0"/>
              <a:t>4. "Developer creates supporting occurrence property, considers alternative impacts of hazard"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641E74-F303-F14E-907E-0ACF883587DB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25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, we have integrated systems like </a:t>
            </a:r>
            <a:r>
              <a:rPr lang="en-US" baseline="0" dirty="0" err="1" smtClean="0"/>
              <a:t>Isolette</a:t>
            </a:r>
            <a:r>
              <a:rPr lang="en-US" baseline="0" dirty="0" smtClean="0"/>
              <a:t> incubator </a:t>
            </a:r>
          </a:p>
          <a:p>
            <a:r>
              <a:rPr lang="en-US" baseline="0" dirty="0" smtClean="0"/>
              <a:t>Consists of </a:t>
            </a:r>
            <a:r>
              <a:rPr lang="en-US" baseline="0" dirty="0" err="1" smtClean="0"/>
              <a:t>snesors</a:t>
            </a:r>
            <a:r>
              <a:rPr lang="en-US" baseline="0" dirty="0" smtClean="0"/>
              <a:t> and actuators </a:t>
            </a:r>
          </a:p>
          <a:p>
            <a:r>
              <a:rPr lang="en-US" baseline="0" dirty="0" smtClean="0"/>
              <a:t>Developed by a single </a:t>
            </a:r>
            <a:r>
              <a:rPr lang="en-US" baseline="0" dirty="0" err="1" smtClean="0"/>
              <a:t>manufactrer</a:t>
            </a:r>
            <a:r>
              <a:rPr lang="en-US" baseline="0" dirty="0" smtClean="0"/>
              <a:t>, and they are able to validate with existing techniques </a:t>
            </a:r>
          </a:p>
          <a:p>
            <a:r>
              <a:rPr lang="en-US" baseline="0" dirty="0" smtClean="0"/>
              <a:t>But still, large systems are becoming challenging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04725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5A3DE5-90B0-124B-B1FB-0F25F0427A4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kern="0" dirty="0" smtClean="0"/>
              <a:t>Multiple stakeholders</a:t>
            </a:r>
          </a:p>
          <a:p>
            <a:pPr lvl="2"/>
            <a:r>
              <a:rPr lang="en-US" sz="1400" kern="0" dirty="0" smtClean="0"/>
              <a:t>Device manufactures</a:t>
            </a:r>
          </a:p>
          <a:p>
            <a:pPr lvl="2"/>
            <a:r>
              <a:rPr lang="en-US" sz="1400" kern="0" dirty="0" smtClean="0"/>
              <a:t>App developers </a:t>
            </a:r>
          </a:p>
          <a:p>
            <a:pPr lvl="2"/>
            <a:r>
              <a:rPr lang="en-US" sz="1400" kern="0" dirty="0" smtClean="0"/>
              <a:t>System integrator</a:t>
            </a:r>
          </a:p>
          <a:p>
            <a:pPr lvl="2"/>
            <a:r>
              <a:rPr lang="en-US" sz="1400" kern="0" dirty="0" smtClean="0"/>
              <a:t>Certification authorities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3172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platforms </a:t>
            </a:r>
          </a:p>
          <a:p>
            <a:r>
              <a:rPr lang="en-US" dirty="0" smtClean="0"/>
              <a:t>	apps</a:t>
            </a:r>
          </a:p>
          <a:p>
            <a:r>
              <a:rPr lang="en-US" dirty="0" smtClean="0"/>
              <a:t>	various</a:t>
            </a:r>
            <a:r>
              <a:rPr lang="en-US" baseline="0" dirty="0" smtClean="0"/>
              <a:t> devices </a:t>
            </a:r>
          </a:p>
          <a:p>
            <a:r>
              <a:rPr lang="en-US" baseline="0" dirty="0" smtClean="0"/>
              <a:t>	sandbox</a:t>
            </a:r>
          </a:p>
          <a:p>
            <a:r>
              <a:rPr lang="en-US" baseline="0" dirty="0" smtClean="0"/>
              <a:t>	access policies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5434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Regardless of the domain, supporting development of </a:t>
            </a:r>
            <a:r>
              <a:rPr lang="en-US" sz="1200" dirty="0" err="1" smtClean="0"/>
              <a:t>CoD</a:t>
            </a:r>
            <a:r>
              <a:rPr lang="en-US" sz="1200" dirty="0" smtClean="0"/>
              <a:t> platform-based systems requires an ecosphere of cooperating stakeholders. 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Any over-arching CPS architecture effort must develop a framework for such an ecosphere including roles,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responsibilities, processes, and allocation of assurance tasks across the ecosphere.</a:t>
            </a:r>
            <a:endParaRPr lang="en-US" sz="1200" i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5A3DE5-90B0-124B-B1FB-0F25F0427A4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2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600" kern="0" dirty="0" smtClean="0"/>
              <a:t>Interoperable system design</a:t>
            </a:r>
          </a:p>
          <a:p>
            <a:pPr lvl="1"/>
            <a:r>
              <a:rPr lang="en-US" sz="1600" kern="0" dirty="0" smtClean="0"/>
              <a:t>Specification of risk management properties</a:t>
            </a:r>
          </a:p>
          <a:p>
            <a:pPr lvl="1"/>
            <a:endParaRPr lang="en-US" sz="1600" kern="0" dirty="0" smtClean="0"/>
          </a:p>
          <a:p>
            <a:pPr lvl="1"/>
            <a:r>
              <a:rPr lang="en-US" sz="1600" kern="0" dirty="0" smtClean="0"/>
              <a:t>7mins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F7244-A9CE-A542-9E9C-4CB941F96BD8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2931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3965575" y="88074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8" tIns="46479" rIns="92958" bIns="46479" anchor="b"/>
          <a:lstStyle>
            <a:lvl1pPr defTabSz="93027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defTabSz="93027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r" eaLnBrk="1" hangingPunct="1"/>
            <a:fld id="{D72B0089-0B88-A84C-8F5C-D657CD3456EA}" type="slidenum">
              <a:rPr lang="en-US" altLang="en-US" sz="1200">
                <a:latin typeface="Arial" charset="0"/>
              </a:rPr>
              <a:pPr algn="r" eaLnBrk="1" hangingPunct="1"/>
              <a:t>10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Why to integrate Medical devices ?</a:t>
            </a:r>
          </a:p>
          <a:p>
            <a:r>
              <a:rPr lang="en-US" altLang="en-US" dirty="0" smtClean="0">
                <a:ea typeface="ＭＳ Ｐゴシック" charset="-128"/>
              </a:rPr>
              <a:t>Motivating scenario,</a:t>
            </a:r>
            <a:r>
              <a:rPr lang="en-US" altLang="en-US" baseline="0" dirty="0" smtClean="0">
                <a:ea typeface="ＭＳ Ｐゴシック" charset="-128"/>
              </a:rPr>
              <a:t> This device on the right is a PCA pump, used for pain management. When ever the patient press the button</a:t>
            </a:r>
            <a:endParaRPr lang="en-US" altLang="en-US" baseline="0" dirty="0">
              <a:ea typeface="ＭＳ Ｐゴシック" charset="-128"/>
            </a:endParaRPr>
          </a:p>
          <a:p>
            <a:r>
              <a:rPr lang="en-US" altLang="en-US" baseline="0" dirty="0" smtClean="0">
                <a:ea typeface="ＭＳ Ｐゴシック" charset="-128"/>
              </a:rPr>
              <a:t>Morphine is infused in to patient, and there is a risk of over dosing the patient.</a:t>
            </a:r>
          </a:p>
          <a:p>
            <a:r>
              <a:rPr lang="en-US" altLang="en-US" baseline="0" dirty="0" smtClean="0">
                <a:ea typeface="ＭＳ Ｐゴシック" charset="-128"/>
              </a:rPr>
              <a:t>There were several accidents due to this device. Here is one example, where this women is overdosed and died </a:t>
            </a:r>
          </a:p>
          <a:p>
            <a:r>
              <a:rPr lang="en-US" altLang="en-US" baseline="0" dirty="0" smtClean="0">
                <a:ea typeface="ＭＳ Ｐゴシック" charset="-128"/>
              </a:rPr>
              <a:t>There is no way for the pump to know the health status of the patient. </a:t>
            </a:r>
          </a:p>
        </p:txBody>
      </p:sp>
    </p:spTree>
    <p:extLst>
      <p:ext uri="{BB962C8B-B14F-4D97-AF65-F5344CB8AC3E}">
        <p14:creationId xmlns:p14="http://schemas.microsoft.com/office/powerpoint/2010/main" val="167338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 rot="16200000">
            <a:off x="-3162300" y="3162300"/>
            <a:ext cx="6858000" cy="533400"/>
          </a:xfrm>
          <a:prstGeom prst="rect">
            <a:avLst/>
          </a:prstGeom>
          <a:gradFill rotWithShape="0">
            <a:gsLst>
              <a:gs pos="0">
                <a:srgbClr val="9900CC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ahoma" pitchFamily="-84" charset="0"/>
              <a:ea typeface="+mn-ea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 rot="10800000">
            <a:off x="533400" y="0"/>
            <a:ext cx="8610600" cy="533400"/>
          </a:xfrm>
          <a:prstGeom prst="rect">
            <a:avLst/>
          </a:prstGeom>
          <a:gradFill rotWithShape="0">
            <a:gsLst>
              <a:gs pos="0">
                <a:srgbClr val="9900CC"/>
              </a:gs>
              <a:gs pos="100000">
                <a:srgbClr val="B4FF9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ahoma" pitchFamily="-84" charset="0"/>
              <a:ea typeface="+mn-ea"/>
            </a:endParaRPr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2"/>
                </a:solidFill>
                <a:latin typeface="Tahoma" pitchFamily="-8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CD6AF8B-7FE3-324A-8B3B-92584A078AE8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146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97C9FC-F916-7147-9073-51152293E3F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255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50" y="0"/>
            <a:ext cx="2101850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0"/>
            <a:ext cx="6153150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8251CE-944A-1142-A114-6B7F3D7A9CF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4051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0"/>
            <a:ext cx="8407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40005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838700" y="1524000"/>
            <a:ext cx="40005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6D0477-CA57-5D4B-B6D6-90684BBF0D8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235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63AE38-D99C-2F47-B055-806AC39BF71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763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DF1E59-92EC-C441-A066-D033FC2CCCD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948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40005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524000"/>
            <a:ext cx="40005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B8AF36-A2CB-6743-A8AD-259241B5759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187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C50B0D-0CF5-0F49-AC4F-B0C78C67323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864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00A07E-9BCB-8F40-A3F1-1B7B9B38AE7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002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31174B-D00E-C442-97C8-0AAF1656D75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70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1CA36C-40C1-5D4B-9F96-B7F6282507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1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A4C321-7673-E340-9920-CCD28EC0EA9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24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ChangeArrowheads="1"/>
          </p:cNvSpPr>
          <p:nvPr/>
        </p:nvSpPr>
        <p:spPr bwMode="auto">
          <a:xfrm rot="-5400000">
            <a:off x="-2692400" y="3835400"/>
            <a:ext cx="5715000" cy="330200"/>
          </a:xfrm>
          <a:prstGeom prst="rect">
            <a:avLst/>
          </a:prstGeom>
          <a:gradFill rotWithShape="0">
            <a:gsLst>
              <a:gs pos="0">
                <a:srgbClr val="DDCBE7"/>
              </a:gs>
              <a:gs pos="100000">
                <a:srgbClr val="DDCBE7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ahoma" pitchFamily="-84" charset="0"/>
              <a:ea typeface="+mn-ea"/>
            </a:endParaRPr>
          </a:p>
        </p:txBody>
      </p:sp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9900CC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ahoma" pitchFamily="-84" charset="0"/>
              <a:ea typeface="+mn-ea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0"/>
            <a:ext cx="8407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8153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2488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3581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D0B6DE"/>
                </a:solidFill>
                <a:latin typeface="Tahoma" pitchFamily="-8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883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400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D0B6DE"/>
                </a:solidFill>
              </a:defRPr>
            </a:lvl1pPr>
          </a:lstStyle>
          <a:p>
            <a:fld id="{390C19E5-1359-1743-981D-B5EDD4873726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37" r:id="rId2"/>
    <p:sldLayoutId id="2147484238" r:id="rId3"/>
    <p:sldLayoutId id="2147484239" r:id="rId4"/>
    <p:sldLayoutId id="2147484240" r:id="rId5"/>
    <p:sldLayoutId id="2147484241" r:id="rId6"/>
    <p:sldLayoutId id="2147484242" r:id="rId7"/>
    <p:sldLayoutId id="2147484243" r:id="rId8"/>
    <p:sldLayoutId id="2147484244" r:id="rId9"/>
    <p:sldLayoutId id="2147484245" r:id="rId10"/>
    <p:sldLayoutId id="2147484246" r:id="rId11"/>
    <p:sldLayoutId id="214748424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icrosoft Sans Serif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icrosoft Sans Serif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icrosoft Sans Serif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icrosoft Sans Serif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icrosoft Sans Serif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icrosoft Sans Serif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icrosoft Sans Serif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icrosoft Sans Serif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1.jpeg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tiff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18.tiff"/><Relationship Id="rId7" Type="http://schemas.openxmlformats.org/officeDocument/2006/relationships/image" Target="../media/image30.tif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1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tiff"/><Relationship Id="rId7" Type="http://schemas.openxmlformats.org/officeDocument/2006/relationships/image" Target="../media/image19.jpg"/><Relationship Id="rId8" Type="http://schemas.openxmlformats.org/officeDocument/2006/relationships/image" Target="../media/image20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32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tiff"/><Relationship Id="rId6" Type="http://schemas.openxmlformats.org/officeDocument/2006/relationships/image" Target="../media/image19.jp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emf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4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tiff"/><Relationship Id="rId7" Type="http://schemas.openxmlformats.org/officeDocument/2006/relationships/image" Target="../media/image19.jpg"/><Relationship Id="rId8" Type="http://schemas.openxmlformats.org/officeDocument/2006/relationships/image" Target="../media/image20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77850" y="1096010"/>
            <a:ext cx="8318500" cy="1849438"/>
          </a:xfrm>
          <a:noFill/>
        </p:spPr>
        <p:txBody>
          <a:bodyPr/>
          <a:lstStyle/>
          <a:p>
            <a:pPr algn="ctr" eaLnBrk="1" hangingPunct="1"/>
            <a:r>
              <a:rPr lang="en-US" altLang="x-none" sz="4000" b="0" dirty="0" smtClean="0">
                <a:latin typeface="Helvetica" charset="0"/>
                <a:ea typeface="ＭＳ Ｐゴシック" charset="-128"/>
              </a:rPr>
              <a:t>Risk Analysis for Medical Device Systems of Systems</a:t>
            </a:r>
            <a:endParaRPr lang="en-US" altLang="x-none" i="1" dirty="0">
              <a:latin typeface="Helvetica" charset="0"/>
              <a:ea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3953" y="4333696"/>
            <a:ext cx="3101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Hariharan Thiagarajan</a:t>
            </a:r>
          </a:p>
          <a:p>
            <a:r>
              <a:rPr lang="en-US" sz="2000" dirty="0" smtClean="0"/>
              <a:t>John </a:t>
            </a:r>
            <a:r>
              <a:rPr lang="en-US" sz="2000" dirty="0" err="1" smtClean="0"/>
              <a:t>Hatcliff</a:t>
            </a:r>
            <a:endParaRPr lang="en-US" sz="2000" dirty="0" smtClean="0"/>
          </a:p>
          <a:p>
            <a:r>
              <a:rPr lang="en-US" sz="2000" dirty="0" smtClean="0"/>
              <a:t>Robby</a:t>
            </a:r>
            <a:endParaRPr lang="en-US" sz="2000" dirty="0"/>
          </a:p>
          <a:p>
            <a:r>
              <a:rPr lang="en-US" sz="2000" i="1" dirty="0" smtClean="0">
                <a:solidFill>
                  <a:schemeClr val="accent1"/>
                </a:solidFill>
              </a:rPr>
              <a:t>Kansas State University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825910" y="3359605"/>
            <a:ext cx="5617372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ea typeface="ＭＳ Ｐゴシック" pitchFamily="-105" charset="-128"/>
                <a:cs typeface="ＭＳ Ｐゴシック" pitchFamily="-105" charset="-128"/>
              </a:rPr>
              <a:t>Process &amp; tools for safety guided design</a:t>
            </a:r>
            <a:endParaRPr lang="en-US" sz="2400" dirty="0">
              <a:solidFill>
                <a:schemeClr val="accent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846139" y="3919538"/>
            <a:ext cx="7800975" cy="0"/>
          </a:xfrm>
          <a:prstGeom prst="line">
            <a:avLst/>
          </a:prstGeom>
          <a:noFill/>
          <a:ln w="57150">
            <a:solidFill>
              <a:srgbClr val="DDCBE7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40130" y="5955030"/>
            <a:ext cx="6915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Joint work with </a:t>
            </a:r>
            <a:r>
              <a:rPr lang="en-US" sz="2000" dirty="0" err="1" smtClean="0"/>
              <a:t>Adventium</a:t>
            </a:r>
            <a:r>
              <a:rPr lang="en-US" sz="2000" dirty="0" smtClean="0"/>
              <a:t> Labs</a:t>
            </a:r>
          </a:p>
          <a:p>
            <a:r>
              <a:rPr lang="en-US" sz="1200" i="1" dirty="0" smtClean="0"/>
              <a:t>Supported in part by the US National Science Foundation FDA Scholar-in-Residence Program and the US Department of Defense</a:t>
            </a:r>
            <a:endParaRPr lang="en-US" sz="2000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7"/>
    </mc:Choice>
    <mc:Fallback xmlns="">
      <p:transition spd="slow" advTm="299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1800" y="0"/>
            <a:ext cx="8712200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ea typeface="ＭＳ Ｐゴシック" charset="-128"/>
              </a:rPr>
              <a:t>Motivation for Integrated </a:t>
            </a:r>
            <a:r>
              <a:rPr lang="en-US" altLang="en-US" sz="3600" dirty="0">
                <a:ea typeface="ＭＳ Ｐゴシック" charset="-128"/>
              </a:rPr>
              <a:t>M</a:t>
            </a:r>
            <a:r>
              <a:rPr lang="en-US" altLang="en-US" sz="3600" dirty="0" smtClean="0">
                <a:ea typeface="ＭＳ Ｐゴシック" charset="-128"/>
              </a:rPr>
              <a:t>edical Devices </a:t>
            </a:r>
            <a:endParaRPr lang="en-US" altLang="en-US" sz="3600" dirty="0">
              <a:ea typeface="ＭＳ Ｐゴシック" charset="-128"/>
            </a:endParaRPr>
          </a:p>
        </p:txBody>
      </p:sp>
      <p:sp>
        <p:nvSpPr>
          <p:cNvPr id="40963" name="Text Box 151"/>
          <p:cNvSpPr txBox="1">
            <a:spLocks noChangeArrowheads="1"/>
          </p:cNvSpPr>
          <p:nvPr/>
        </p:nvSpPr>
        <p:spPr bwMode="auto">
          <a:xfrm>
            <a:off x="295275" y="1246188"/>
            <a:ext cx="8483600" cy="457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en-US" sz="2400" dirty="0"/>
              <a:t>Example Use-Case: PCA </a:t>
            </a:r>
            <a:r>
              <a:rPr lang="en-US" altLang="en-US" sz="2400" dirty="0" smtClean="0"/>
              <a:t>Pump</a:t>
            </a:r>
            <a:endParaRPr lang="en-US" altLang="en-US" sz="2400" dirty="0"/>
          </a:p>
        </p:txBody>
      </p:sp>
      <p:sp>
        <p:nvSpPr>
          <p:cNvPr id="40964" name="Content Placeholder 2"/>
          <p:cNvSpPr txBox="1">
            <a:spLocks/>
          </p:cNvSpPr>
          <p:nvPr/>
        </p:nvSpPr>
        <p:spPr bwMode="auto">
          <a:xfrm>
            <a:off x="219075" y="1738313"/>
            <a:ext cx="6092825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Clr>
                <a:schemeClr val="tx2"/>
              </a:buClr>
              <a:buSzPct val="60000"/>
              <a:buFont typeface="Wingdings" charset="2"/>
              <a:buChar char="n"/>
            </a:pPr>
            <a:r>
              <a:rPr lang="en-US" altLang="en-US" sz="2400" dirty="0"/>
              <a:t>Patients are commonly given patient-controlled analgesics after surgery</a:t>
            </a:r>
          </a:p>
          <a:p>
            <a:pPr algn="l">
              <a:spcBef>
                <a:spcPct val="20000"/>
              </a:spcBef>
              <a:buClr>
                <a:schemeClr val="tx2"/>
              </a:buClr>
              <a:buSzPct val="60000"/>
              <a:buFont typeface="Wingdings" charset="2"/>
              <a:buChar char="n"/>
            </a:pPr>
            <a:r>
              <a:rPr lang="en-US" altLang="en-US" sz="2400" dirty="0"/>
              <a:t>Crucial to care, but numerous issues related to safety</a:t>
            </a:r>
            <a:endParaRPr lang="en-US" altLang="en-US" sz="2000" dirty="0"/>
          </a:p>
          <a:p>
            <a:pPr algn="l">
              <a:spcBef>
                <a:spcPct val="20000"/>
              </a:spcBef>
              <a:buClr>
                <a:schemeClr val="tx2"/>
              </a:buClr>
              <a:buSzPct val="60000"/>
              <a:buFont typeface="Wingdings" charset="2"/>
              <a:buChar char="n"/>
            </a:pPr>
            <a:endParaRPr lang="en-US" altLang="en-US" sz="2400" dirty="0"/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382588" y="3771900"/>
            <a:ext cx="8210550" cy="2246313"/>
          </a:xfrm>
          <a:prstGeom prst="rect">
            <a:avLst/>
          </a:prstGeom>
          <a:solidFill>
            <a:srgbClr val="E5D4F8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1400" dirty="0"/>
              <a:t>A 49-year old woman underwent an </a:t>
            </a:r>
            <a:r>
              <a:rPr lang="en-US" altLang="en-US" sz="1400" dirty="0">
                <a:solidFill>
                  <a:schemeClr val="accent1"/>
                </a:solidFill>
              </a:rPr>
              <a:t>uneventful operation</a:t>
            </a:r>
            <a:r>
              <a:rPr lang="en-US" altLang="en-US" sz="1400" dirty="0"/>
              <a:t> (total abdominal hysterectomy and bilateral </a:t>
            </a:r>
            <a:r>
              <a:rPr lang="en-US" altLang="en-US" sz="1400" dirty="0" err="1"/>
              <a:t>salpingo</a:t>
            </a:r>
            <a:r>
              <a:rPr lang="en-US" altLang="en-US" sz="1400" dirty="0"/>
              <a:t>-oophorectomy).  Postoperatively, the patient complained of severe pain and received intravenous morphine sulfate in small increments.  She began receiving a continuous </a:t>
            </a:r>
            <a:r>
              <a:rPr lang="en-US" altLang="en-US" sz="1400" dirty="0">
                <a:solidFill>
                  <a:schemeClr val="accent1"/>
                </a:solidFill>
              </a:rPr>
              <a:t>infusion of morphine via a patient controlled analgesia (PCA) pump</a:t>
            </a:r>
            <a:r>
              <a:rPr lang="en-US" altLang="en-US" sz="1400" dirty="0"/>
              <a:t>.  A few hours after leaving the PACU [post </a:t>
            </a:r>
            <a:r>
              <a:rPr lang="en-US" altLang="en-US" sz="1400" dirty="0" err="1"/>
              <a:t>anethesia</a:t>
            </a:r>
            <a:r>
              <a:rPr lang="en-US" altLang="en-US" sz="1400" dirty="0"/>
              <a:t> care unit] and arriving on the flow, </a:t>
            </a:r>
            <a:r>
              <a:rPr lang="en-US" altLang="en-US" sz="1400" dirty="0">
                <a:solidFill>
                  <a:schemeClr val="accent1"/>
                </a:solidFill>
              </a:rPr>
              <a:t>she was found pale with shallow breathing, a faint pulse, and pinpoint pupils</a:t>
            </a:r>
            <a:r>
              <a:rPr lang="en-US" altLang="en-US" sz="1400" dirty="0"/>
              <a:t>.  The nursing staff called a "code", and the patient was resuscitated and transferred to the intensive care unit on a respirator.  Based on family wishes, life support was withdrawn and the patient died.  Review of the case </a:t>
            </a:r>
            <a:r>
              <a:rPr lang="en-US" altLang="en-US" sz="1400" dirty="0">
                <a:solidFill>
                  <a:schemeClr val="accent1"/>
                </a:solidFill>
              </a:rPr>
              <a:t>implicated a PCA overdose</a:t>
            </a:r>
            <a:r>
              <a:rPr lang="en-US" altLang="en-US" sz="1400" dirty="0"/>
              <a:t>.  Delayed detection of respiratory compromise in patients undergoing PCA therapy is not uncommon because </a:t>
            </a:r>
            <a:r>
              <a:rPr lang="en-US" altLang="en-US" sz="1400" dirty="0">
                <a:solidFill>
                  <a:schemeClr val="accent1"/>
                </a:solidFill>
              </a:rPr>
              <a:t>monitoring of respiratory status has been confounded by excessive nuisance alarms</a:t>
            </a:r>
            <a:r>
              <a:rPr lang="en-US" altLang="en-US" sz="1400" dirty="0"/>
              <a:t>.</a:t>
            </a:r>
          </a:p>
        </p:txBody>
      </p:sp>
      <p:pic>
        <p:nvPicPr>
          <p:cNvPr id="40966" name="Picture 6" descr="pca_pu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710" y="1246188"/>
            <a:ext cx="18827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apsf winter 2006 masthe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42" y="1746844"/>
            <a:ext cx="5399834" cy="204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5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"/>
    </mc:Choice>
    <mc:Fallback xmlns="">
      <p:transition spd="slow" advTm="5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Medical </a:t>
            </a:r>
            <a:r>
              <a:rPr lang="en-US" sz="3200" i="1" dirty="0" smtClean="0"/>
              <a:t>Systems of Systems : PCA Interlock</a:t>
            </a:r>
            <a:endParaRPr lang="en-US" altLang="x-none" sz="3200" i="1" dirty="0">
              <a:ea typeface="ＭＳ Ｐゴシック" charset="-128"/>
            </a:endParaRPr>
          </a:p>
        </p:txBody>
      </p:sp>
      <p:sp>
        <p:nvSpPr>
          <p:cNvPr id="32771" name="AutoShape 3"/>
          <p:cNvSpPr>
            <a:spLocks noChangeArrowheads="1"/>
          </p:cNvSpPr>
          <p:nvPr/>
        </p:nvSpPr>
        <p:spPr bwMode="auto">
          <a:xfrm>
            <a:off x="1295400" y="2463676"/>
            <a:ext cx="6350000" cy="3708400"/>
          </a:xfrm>
          <a:prstGeom prst="roundRect">
            <a:avLst>
              <a:gd name="adj" fmla="val 16667"/>
            </a:avLst>
          </a:prstGeom>
          <a:solidFill>
            <a:srgbClr val="EDD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427038" y="2350963"/>
            <a:ext cx="1204912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04813" y="2036638"/>
            <a:ext cx="868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600"/>
              <a:t>Devices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7316788" y="2690688"/>
            <a:ext cx="1341437" cy="2032000"/>
          </a:xfrm>
          <a:prstGeom prst="rect">
            <a:avLst/>
          </a:prstGeom>
          <a:solidFill>
            <a:srgbClr val="E5D4F8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1362075" y="3389188"/>
            <a:ext cx="4537075" cy="2433638"/>
            <a:chOff x="858" y="2000"/>
            <a:chExt cx="2858" cy="1533"/>
          </a:xfrm>
        </p:grpSpPr>
        <p:grpSp>
          <p:nvGrpSpPr>
            <p:cNvPr id="32809" name="Group 14"/>
            <p:cNvGrpSpPr>
              <a:grpSpLocks/>
            </p:cNvGrpSpPr>
            <p:nvPr/>
          </p:nvGrpSpPr>
          <p:grpSpPr bwMode="auto">
            <a:xfrm>
              <a:off x="858" y="2006"/>
              <a:ext cx="1598" cy="299"/>
              <a:chOff x="937" y="2080"/>
              <a:chExt cx="1598" cy="299"/>
            </a:xfrm>
          </p:grpSpPr>
          <p:sp>
            <p:nvSpPr>
              <p:cNvPr id="32815" name="Freeform 15"/>
              <p:cNvSpPr>
                <a:spLocks/>
              </p:cNvSpPr>
              <p:nvPr/>
            </p:nvSpPr>
            <p:spPr bwMode="auto">
              <a:xfrm flipV="1">
                <a:off x="937" y="2155"/>
                <a:ext cx="1598" cy="224"/>
              </a:xfrm>
              <a:custGeom>
                <a:avLst/>
                <a:gdLst>
                  <a:gd name="T0" fmla="*/ 0 w 3726"/>
                  <a:gd name="T1" fmla="*/ 1 h 379"/>
                  <a:gd name="T2" fmla="*/ 0 w 3726"/>
                  <a:gd name="T3" fmla="*/ 1 h 379"/>
                  <a:gd name="T4" fmla="*/ 0 w 3726"/>
                  <a:gd name="T5" fmla="*/ 1 h 379"/>
                  <a:gd name="T6" fmla="*/ 0 w 3726"/>
                  <a:gd name="T7" fmla="*/ 1 h 379"/>
                  <a:gd name="T8" fmla="*/ 0 w 3726"/>
                  <a:gd name="T9" fmla="*/ 1 h 379"/>
                  <a:gd name="T10" fmla="*/ 0 w 3726"/>
                  <a:gd name="T11" fmla="*/ 1 h 379"/>
                  <a:gd name="T12" fmla="*/ 0 w 3726"/>
                  <a:gd name="T13" fmla="*/ 0 h 3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26"/>
                  <a:gd name="T22" fmla="*/ 0 h 379"/>
                  <a:gd name="T23" fmla="*/ 3726 w 3726"/>
                  <a:gd name="T24" fmla="*/ 379 h 37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26" h="379">
                    <a:moveTo>
                      <a:pt x="0" y="370"/>
                    </a:moveTo>
                    <a:cubicBezTo>
                      <a:pt x="116" y="370"/>
                      <a:pt x="232" y="370"/>
                      <a:pt x="532" y="370"/>
                    </a:cubicBezTo>
                    <a:cubicBezTo>
                      <a:pt x="832" y="370"/>
                      <a:pt x="1495" y="379"/>
                      <a:pt x="1798" y="370"/>
                    </a:cubicBezTo>
                    <a:cubicBezTo>
                      <a:pt x="2101" y="361"/>
                      <a:pt x="2142" y="355"/>
                      <a:pt x="2353" y="316"/>
                    </a:cubicBezTo>
                    <a:cubicBezTo>
                      <a:pt x="2564" y="277"/>
                      <a:pt x="2906" y="185"/>
                      <a:pt x="3063" y="137"/>
                    </a:cubicBezTo>
                    <a:cubicBezTo>
                      <a:pt x="3220" y="89"/>
                      <a:pt x="3186" y="53"/>
                      <a:pt x="3296" y="30"/>
                    </a:cubicBezTo>
                    <a:cubicBezTo>
                      <a:pt x="3406" y="7"/>
                      <a:pt x="3653" y="6"/>
                      <a:pt x="3726" y="0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1pPr>
                <a:lvl2pPr marL="37931725" indent="-37474525"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2pPr>
                <a:lvl3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3pPr>
                <a:lvl4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4pPr>
                <a:lvl5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37584" name="Text Box 16"/>
              <p:cNvSpPr txBox="1">
                <a:spLocks noChangeArrowheads="1"/>
              </p:cNvSpPr>
              <p:nvPr/>
            </p:nvSpPr>
            <p:spPr bwMode="auto">
              <a:xfrm>
                <a:off x="1174" y="2080"/>
                <a:ext cx="913" cy="252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r>
                  <a:rPr lang="en-US" i="1" dirty="0">
                    <a:latin typeface="Tahoma" pitchFamily="-84" charset="0"/>
                    <a:ea typeface="+mn-ea"/>
                  </a:rPr>
                  <a:t>Enable Pump</a:t>
                </a:r>
              </a:p>
              <a:p>
                <a:pPr>
                  <a:defRPr/>
                </a:pPr>
                <a:r>
                  <a:rPr lang="en-US" i="1" dirty="0">
                    <a:latin typeface="Tahoma" pitchFamily="-84" charset="0"/>
                    <a:ea typeface="+mn-ea"/>
                  </a:rPr>
                  <a:t> for safe time window</a:t>
                </a:r>
              </a:p>
            </p:txBody>
          </p:sp>
        </p:grpSp>
        <p:sp>
          <p:nvSpPr>
            <p:cNvPr id="32810" name="Oval 24"/>
            <p:cNvSpPr>
              <a:spLocks noChangeArrowheads="1"/>
            </p:cNvSpPr>
            <p:nvPr/>
          </p:nvSpPr>
          <p:spPr bwMode="auto">
            <a:xfrm>
              <a:off x="2302" y="2168"/>
              <a:ext cx="705" cy="532"/>
            </a:xfrm>
            <a:prstGeom prst="ellipse">
              <a:avLst/>
            </a:prstGeom>
            <a:solidFill>
              <a:srgbClr val="B376D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100"/>
                <a:t>Device Task controller</a:t>
              </a:r>
            </a:p>
          </p:txBody>
        </p:sp>
        <p:sp>
          <p:nvSpPr>
            <p:cNvPr id="237593" name="Text Box 25"/>
            <p:cNvSpPr txBox="1">
              <a:spLocks noChangeArrowheads="1"/>
            </p:cNvSpPr>
            <p:nvPr/>
          </p:nvSpPr>
          <p:spPr bwMode="auto">
            <a:xfrm>
              <a:off x="2594" y="2000"/>
              <a:ext cx="934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algn="l" eaLnBrk="1" hangingPunct="1"/>
              <a:r>
                <a:rPr lang="en-US" altLang="x-none" i="1"/>
                <a:t>Enable bolus dose only when ticket present</a:t>
              </a:r>
              <a:endParaRPr lang="en-US" altLang="x-none" i="1" baseline="-25000"/>
            </a:p>
          </p:txBody>
        </p:sp>
        <p:sp>
          <p:nvSpPr>
            <p:cNvPr id="32812" name="Oval 28"/>
            <p:cNvSpPr>
              <a:spLocks noChangeArrowheads="1"/>
            </p:cNvSpPr>
            <p:nvPr/>
          </p:nvSpPr>
          <p:spPr bwMode="auto">
            <a:xfrm>
              <a:off x="2324" y="2974"/>
              <a:ext cx="857" cy="559"/>
            </a:xfrm>
            <a:prstGeom prst="ellipse">
              <a:avLst/>
            </a:prstGeom>
            <a:solidFill>
              <a:srgbClr val="B376D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200"/>
                <a:t>Combined PCA Vitals</a:t>
              </a:r>
            </a:p>
            <a:p>
              <a:pPr eaLnBrk="1" hangingPunct="1"/>
              <a:r>
                <a:rPr lang="en-US" altLang="x-none" sz="1200"/>
                <a:t>Monitoring</a:t>
              </a:r>
            </a:p>
          </p:txBody>
        </p:sp>
        <p:sp>
          <p:nvSpPr>
            <p:cNvPr id="32813" name="Freeform 29"/>
            <p:cNvSpPr>
              <a:spLocks/>
            </p:cNvSpPr>
            <p:nvPr/>
          </p:nvSpPr>
          <p:spPr bwMode="auto">
            <a:xfrm>
              <a:off x="2743" y="2660"/>
              <a:ext cx="65" cy="317"/>
            </a:xfrm>
            <a:custGeom>
              <a:avLst/>
              <a:gdLst>
                <a:gd name="T0" fmla="*/ 0 w 65"/>
                <a:gd name="T1" fmla="*/ 317 h 317"/>
                <a:gd name="T2" fmla="*/ 57 w 65"/>
                <a:gd name="T3" fmla="*/ 173 h 317"/>
                <a:gd name="T4" fmla="*/ 50 w 65"/>
                <a:gd name="T5" fmla="*/ 0 h 317"/>
                <a:gd name="T6" fmla="*/ 0 60000 65536"/>
                <a:gd name="T7" fmla="*/ 0 60000 65536"/>
                <a:gd name="T8" fmla="*/ 0 60000 65536"/>
                <a:gd name="T9" fmla="*/ 0 w 65"/>
                <a:gd name="T10" fmla="*/ 0 h 317"/>
                <a:gd name="T11" fmla="*/ 65 w 65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5" h="317">
                  <a:moveTo>
                    <a:pt x="0" y="317"/>
                  </a:moveTo>
                  <a:cubicBezTo>
                    <a:pt x="24" y="271"/>
                    <a:pt x="49" y="226"/>
                    <a:pt x="57" y="173"/>
                  </a:cubicBezTo>
                  <a:cubicBezTo>
                    <a:pt x="65" y="120"/>
                    <a:pt x="57" y="60"/>
                    <a:pt x="50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599" name="Text Box 31"/>
            <p:cNvSpPr txBox="1">
              <a:spLocks noChangeArrowheads="1"/>
            </p:cNvSpPr>
            <p:nvPr/>
          </p:nvSpPr>
          <p:spPr bwMode="auto">
            <a:xfrm>
              <a:off x="2912" y="2686"/>
              <a:ext cx="804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i="1"/>
                <a:t>PCA Bolus “Enable”</a:t>
              </a:r>
            </a:p>
            <a:p>
              <a:pPr eaLnBrk="1" hangingPunct="1"/>
              <a:r>
                <a:rPr lang="en-US" altLang="x-none" i="1"/>
                <a:t>Ticket</a:t>
              </a:r>
            </a:p>
          </p:txBody>
        </p:sp>
      </p:grpSp>
      <p:pic>
        <p:nvPicPr>
          <p:cNvPr id="32777" name="Picture 32" descr="pca_pu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666876"/>
            <a:ext cx="801687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4230563"/>
            <a:ext cx="646113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5516438"/>
            <a:ext cx="898525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604" name="Text Box 36"/>
          <p:cNvSpPr txBox="1">
            <a:spLocks noChangeArrowheads="1"/>
          </p:cNvSpPr>
          <p:nvPr/>
        </p:nvSpPr>
        <p:spPr bwMode="auto">
          <a:xfrm>
            <a:off x="377825" y="2516063"/>
            <a:ext cx="776288" cy="2571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PCA Pump</a:t>
            </a:r>
          </a:p>
        </p:txBody>
      </p:sp>
      <p:sp>
        <p:nvSpPr>
          <p:cNvPr id="237605" name="Text Box 37"/>
          <p:cNvSpPr txBox="1">
            <a:spLocks noChangeArrowheads="1"/>
          </p:cNvSpPr>
          <p:nvPr/>
        </p:nvSpPr>
        <p:spPr bwMode="auto">
          <a:xfrm>
            <a:off x="125413" y="3960688"/>
            <a:ext cx="1125537" cy="4095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Respiratory Rate</a:t>
            </a:r>
          </a:p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Monitor</a:t>
            </a:r>
          </a:p>
        </p:txBody>
      </p:sp>
      <p:sp>
        <p:nvSpPr>
          <p:cNvPr id="237606" name="Text Box 38"/>
          <p:cNvSpPr txBox="1">
            <a:spLocks noChangeArrowheads="1"/>
          </p:cNvSpPr>
          <p:nvPr/>
        </p:nvSpPr>
        <p:spPr bwMode="auto">
          <a:xfrm>
            <a:off x="228600" y="5322763"/>
            <a:ext cx="1039813" cy="2571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Pulse Oximeter</a:t>
            </a:r>
          </a:p>
        </p:txBody>
      </p:sp>
      <p:grpSp>
        <p:nvGrpSpPr>
          <p:cNvPr id="4" name="Group 56"/>
          <p:cNvGrpSpPr>
            <a:grpSpLocks/>
          </p:cNvGrpSpPr>
          <p:nvPr/>
        </p:nvGrpSpPr>
        <p:grpSpPr bwMode="auto">
          <a:xfrm>
            <a:off x="1358900" y="4529013"/>
            <a:ext cx="2413000" cy="1647825"/>
            <a:chOff x="856" y="2718"/>
            <a:chExt cx="1520" cy="1038"/>
          </a:xfrm>
        </p:grpSpPr>
        <p:sp>
          <p:nvSpPr>
            <p:cNvPr id="32803" name="Freeform 17"/>
            <p:cNvSpPr>
              <a:spLocks/>
            </p:cNvSpPr>
            <p:nvPr/>
          </p:nvSpPr>
          <p:spPr bwMode="auto">
            <a:xfrm flipV="1">
              <a:off x="876" y="2800"/>
              <a:ext cx="1500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2804" name="Freeform 35"/>
            <p:cNvSpPr>
              <a:spLocks/>
            </p:cNvSpPr>
            <p:nvPr/>
          </p:nvSpPr>
          <p:spPr bwMode="auto">
            <a:xfrm flipV="1">
              <a:off x="856" y="2860"/>
              <a:ext cx="1458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586" name="Text Box 18"/>
            <p:cNvSpPr txBox="1">
              <a:spLocks noChangeArrowheads="1"/>
            </p:cNvSpPr>
            <p:nvPr/>
          </p:nvSpPr>
          <p:spPr bwMode="auto">
            <a:xfrm>
              <a:off x="1075" y="2718"/>
              <a:ext cx="796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Monitoring Data + 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Alarm Information</a:t>
              </a:r>
            </a:p>
          </p:txBody>
        </p:sp>
        <p:sp>
          <p:nvSpPr>
            <p:cNvPr id="32806" name="Freeform 39"/>
            <p:cNvSpPr>
              <a:spLocks/>
            </p:cNvSpPr>
            <p:nvPr/>
          </p:nvSpPr>
          <p:spPr bwMode="auto">
            <a:xfrm>
              <a:off x="862" y="3292"/>
              <a:ext cx="1500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2807" name="Freeform 40"/>
            <p:cNvSpPr>
              <a:spLocks/>
            </p:cNvSpPr>
            <p:nvPr/>
          </p:nvSpPr>
          <p:spPr bwMode="auto">
            <a:xfrm>
              <a:off x="897" y="3352"/>
              <a:ext cx="1458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609" name="Text Box 41"/>
            <p:cNvSpPr txBox="1">
              <a:spLocks noChangeArrowheads="1"/>
            </p:cNvSpPr>
            <p:nvPr/>
          </p:nvSpPr>
          <p:spPr bwMode="auto">
            <a:xfrm>
              <a:off x="1055" y="3498"/>
              <a:ext cx="796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Monitoring Data + 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Alarm Information</a:t>
              </a:r>
            </a:p>
          </p:txBody>
        </p:sp>
      </p:grpSp>
      <p:grpSp>
        <p:nvGrpSpPr>
          <p:cNvPr id="5" name="Group 58"/>
          <p:cNvGrpSpPr>
            <a:grpSpLocks/>
          </p:cNvGrpSpPr>
          <p:nvPr/>
        </p:nvGrpSpPr>
        <p:grpSpPr bwMode="auto">
          <a:xfrm>
            <a:off x="5019675" y="4455988"/>
            <a:ext cx="3629025" cy="1120775"/>
            <a:chOff x="3162" y="2672"/>
            <a:chExt cx="2286" cy="706"/>
          </a:xfrm>
        </p:grpSpPr>
        <p:pic>
          <p:nvPicPr>
            <p:cNvPr id="32798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" y="2672"/>
              <a:ext cx="631" cy="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9" name="Freeform 42"/>
            <p:cNvSpPr>
              <a:spLocks/>
            </p:cNvSpPr>
            <p:nvPr/>
          </p:nvSpPr>
          <p:spPr bwMode="auto">
            <a:xfrm>
              <a:off x="3162" y="2881"/>
              <a:ext cx="1500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2800" name="Freeform 43"/>
            <p:cNvSpPr>
              <a:spLocks/>
            </p:cNvSpPr>
            <p:nvPr/>
          </p:nvSpPr>
          <p:spPr bwMode="auto">
            <a:xfrm>
              <a:off x="3197" y="2941"/>
              <a:ext cx="1458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612" name="Text Box 44"/>
            <p:cNvSpPr txBox="1">
              <a:spLocks noChangeArrowheads="1"/>
            </p:cNvSpPr>
            <p:nvPr/>
          </p:nvSpPr>
          <p:spPr bwMode="auto">
            <a:xfrm>
              <a:off x="3452" y="3093"/>
              <a:ext cx="743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Aggregated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Monitoring Status</a:t>
              </a:r>
            </a:p>
          </p:txBody>
        </p:sp>
        <p:sp>
          <p:nvSpPr>
            <p:cNvPr id="237613" name="Text Box 45"/>
            <p:cNvSpPr txBox="1">
              <a:spLocks noChangeArrowheads="1"/>
            </p:cNvSpPr>
            <p:nvPr/>
          </p:nvSpPr>
          <p:spPr bwMode="auto">
            <a:xfrm>
              <a:off x="4662" y="3024"/>
              <a:ext cx="786" cy="3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Status Display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for PCA Monitoring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Application</a:t>
              </a:r>
            </a:p>
          </p:txBody>
        </p:sp>
      </p:grpSp>
      <p:pic>
        <p:nvPicPr>
          <p:cNvPr id="32785" name="Picture 4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88" y="2843088"/>
            <a:ext cx="773112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88" name="Text Box 20"/>
          <p:cNvSpPr txBox="1">
            <a:spLocks noChangeArrowheads="1"/>
          </p:cNvSpPr>
          <p:nvPr/>
        </p:nvSpPr>
        <p:spPr bwMode="auto">
          <a:xfrm>
            <a:off x="7527925" y="2493838"/>
            <a:ext cx="790575" cy="4095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Clinician / </a:t>
            </a:r>
          </a:p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Monitoring</a:t>
            </a:r>
          </a:p>
        </p:txBody>
      </p:sp>
      <p:sp>
        <p:nvSpPr>
          <p:cNvPr id="49" name="Text Box 151"/>
          <p:cNvSpPr txBox="1">
            <a:spLocks noChangeArrowheads="1"/>
          </p:cNvSpPr>
          <p:nvPr/>
        </p:nvSpPr>
        <p:spPr bwMode="auto">
          <a:xfrm>
            <a:off x="396113" y="1176991"/>
            <a:ext cx="8483600" cy="58477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1600" dirty="0" smtClean="0"/>
              <a:t>There can be platforms for integrating medical devices into interoperable systems – </a:t>
            </a:r>
            <a:r>
              <a:rPr lang="en-US" altLang="x-none" sz="1600" i="1" dirty="0" smtClean="0"/>
              <a:t>system of systems</a:t>
            </a:r>
            <a:r>
              <a:rPr lang="en-US" altLang="x-none" sz="1600" dirty="0" smtClean="0"/>
              <a:t> of medical device, medical IT systems, and infrastructure components </a:t>
            </a:r>
            <a:endParaRPr lang="en-US" altLang="x-none" sz="1600" i="1" dirty="0"/>
          </a:p>
        </p:txBody>
      </p: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1409700" y="1858838"/>
            <a:ext cx="5995988" cy="1390650"/>
            <a:chOff x="888" y="1036"/>
            <a:chExt cx="3777" cy="876"/>
          </a:xfrm>
        </p:grpSpPr>
        <p:pic>
          <p:nvPicPr>
            <p:cNvPr id="32789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" y="1036"/>
              <a:ext cx="69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0" name="Oval 48"/>
            <p:cNvSpPr>
              <a:spLocks noChangeArrowheads="1"/>
            </p:cNvSpPr>
            <p:nvPr/>
          </p:nvSpPr>
          <p:spPr bwMode="auto">
            <a:xfrm>
              <a:off x="2587" y="1516"/>
              <a:ext cx="779" cy="396"/>
            </a:xfrm>
            <a:prstGeom prst="ellipse">
              <a:avLst/>
            </a:prstGeom>
            <a:solidFill>
              <a:srgbClr val="B376D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200"/>
                <a:t>Dosage</a:t>
              </a:r>
            </a:p>
            <a:p>
              <a:pPr eaLnBrk="1" hangingPunct="1"/>
              <a:r>
                <a:rPr lang="en-US" altLang="x-none" sz="1200"/>
                <a:t>Calculator</a:t>
              </a:r>
            </a:p>
          </p:txBody>
        </p:sp>
        <p:sp>
          <p:nvSpPr>
            <p:cNvPr id="32791" name="Freeform 49"/>
            <p:cNvSpPr>
              <a:spLocks/>
            </p:cNvSpPr>
            <p:nvPr/>
          </p:nvSpPr>
          <p:spPr bwMode="auto">
            <a:xfrm flipH="1" flipV="1">
              <a:off x="3342" y="1615"/>
              <a:ext cx="1323" cy="111"/>
            </a:xfrm>
            <a:custGeom>
              <a:avLst/>
              <a:gdLst>
                <a:gd name="T0" fmla="*/ 0 w 3726"/>
                <a:gd name="T1" fmla="*/ 0 h 379"/>
                <a:gd name="T2" fmla="*/ 0 w 3726"/>
                <a:gd name="T3" fmla="*/ 0 h 379"/>
                <a:gd name="T4" fmla="*/ 0 w 3726"/>
                <a:gd name="T5" fmla="*/ 0 h 379"/>
                <a:gd name="T6" fmla="*/ 0 w 3726"/>
                <a:gd name="T7" fmla="*/ 0 h 379"/>
                <a:gd name="T8" fmla="*/ 0 w 3726"/>
                <a:gd name="T9" fmla="*/ 0 h 379"/>
                <a:gd name="T10" fmla="*/ 0 w 3726"/>
                <a:gd name="T11" fmla="*/ 0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618" name="Text Box 50"/>
            <p:cNvSpPr txBox="1">
              <a:spLocks noChangeArrowheads="1"/>
            </p:cNvSpPr>
            <p:nvPr/>
          </p:nvSpPr>
          <p:spPr bwMode="auto">
            <a:xfrm>
              <a:off x="3839" y="1595"/>
              <a:ext cx="708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Pain &amp; Sedation 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Scores</a:t>
              </a:r>
            </a:p>
          </p:txBody>
        </p:sp>
        <p:sp>
          <p:nvSpPr>
            <p:cNvPr id="32793" name="Freeform 51"/>
            <p:cNvSpPr>
              <a:spLocks/>
            </p:cNvSpPr>
            <p:nvPr/>
          </p:nvSpPr>
          <p:spPr bwMode="auto">
            <a:xfrm flipH="1" flipV="1">
              <a:off x="3280" y="1485"/>
              <a:ext cx="400" cy="160"/>
            </a:xfrm>
            <a:custGeom>
              <a:avLst/>
              <a:gdLst>
                <a:gd name="T0" fmla="*/ 0 w 3726"/>
                <a:gd name="T1" fmla="*/ 0 h 379"/>
                <a:gd name="T2" fmla="*/ 0 w 3726"/>
                <a:gd name="T3" fmla="*/ 0 h 379"/>
                <a:gd name="T4" fmla="*/ 0 w 3726"/>
                <a:gd name="T5" fmla="*/ 0 h 379"/>
                <a:gd name="T6" fmla="*/ 0 w 3726"/>
                <a:gd name="T7" fmla="*/ 0 h 379"/>
                <a:gd name="T8" fmla="*/ 0 w 3726"/>
                <a:gd name="T9" fmla="*/ 0 h 379"/>
                <a:gd name="T10" fmla="*/ 0 w 3726"/>
                <a:gd name="T11" fmla="*/ 0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2794" name="Freeform 53"/>
            <p:cNvSpPr>
              <a:spLocks/>
            </p:cNvSpPr>
            <p:nvPr/>
          </p:nvSpPr>
          <p:spPr bwMode="auto">
            <a:xfrm>
              <a:off x="888" y="1700"/>
              <a:ext cx="1713" cy="144"/>
            </a:xfrm>
            <a:custGeom>
              <a:avLst/>
              <a:gdLst>
                <a:gd name="T0" fmla="*/ 0 w 3726"/>
                <a:gd name="T1" fmla="*/ 0 h 379"/>
                <a:gd name="T2" fmla="*/ 0 w 3726"/>
                <a:gd name="T3" fmla="*/ 0 h 379"/>
                <a:gd name="T4" fmla="*/ 0 w 3726"/>
                <a:gd name="T5" fmla="*/ 0 h 379"/>
                <a:gd name="T6" fmla="*/ 0 w 3726"/>
                <a:gd name="T7" fmla="*/ 0 h 379"/>
                <a:gd name="T8" fmla="*/ 0 w 3726"/>
                <a:gd name="T9" fmla="*/ 0 h 379"/>
                <a:gd name="T10" fmla="*/ 0 w 3726"/>
                <a:gd name="T11" fmla="*/ 0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622" name="Text Box 54"/>
            <p:cNvSpPr txBox="1">
              <a:spLocks noChangeArrowheads="1"/>
            </p:cNvSpPr>
            <p:nvPr/>
          </p:nvSpPr>
          <p:spPr bwMode="auto">
            <a:xfrm>
              <a:off x="1314" y="1693"/>
              <a:ext cx="632" cy="16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Pump Settings</a:t>
              </a:r>
            </a:p>
          </p:txBody>
        </p:sp>
        <p:sp>
          <p:nvSpPr>
            <p:cNvPr id="237623" name="Text Box 55"/>
            <p:cNvSpPr txBox="1">
              <a:spLocks noChangeArrowheads="1"/>
            </p:cNvSpPr>
            <p:nvPr/>
          </p:nvSpPr>
          <p:spPr bwMode="auto">
            <a:xfrm>
              <a:off x="2257" y="1057"/>
              <a:ext cx="549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Patient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Parameters </a:t>
              </a:r>
            </a:p>
          </p:txBody>
        </p:sp>
        <p:sp>
          <p:nvSpPr>
            <p:cNvPr id="32797" name="AutoShape 47"/>
            <p:cNvSpPr>
              <a:spLocks noChangeArrowheads="1"/>
            </p:cNvSpPr>
            <p:nvPr/>
          </p:nvSpPr>
          <p:spPr bwMode="auto">
            <a:xfrm>
              <a:off x="3157" y="1234"/>
              <a:ext cx="953" cy="281"/>
            </a:xfrm>
            <a:prstGeom prst="can">
              <a:avLst>
                <a:gd name="adj" fmla="val 25000"/>
              </a:avLst>
            </a:prstGeom>
            <a:solidFill>
              <a:srgbClr val="CCA8E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/>
                <a:t>EMR Database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60830" y="2216610"/>
            <a:ext cx="3708895" cy="4774555"/>
            <a:chOff x="3460830" y="2216610"/>
            <a:chExt cx="3708895" cy="4774555"/>
          </a:xfrm>
        </p:grpSpPr>
        <p:sp>
          <p:nvSpPr>
            <p:cNvPr id="3" name="Rectangle 2"/>
            <p:cNvSpPr/>
            <p:nvPr/>
          </p:nvSpPr>
          <p:spPr bwMode="auto">
            <a:xfrm>
              <a:off x="3460830" y="2216610"/>
              <a:ext cx="2338086" cy="430578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80709" y="5897357"/>
              <a:ext cx="1036987" cy="1093808"/>
            </a:xfrm>
            <a:prstGeom prst="rect">
              <a:avLst/>
            </a:prstGeom>
          </p:spPr>
        </p:pic>
        <p:sp>
          <p:nvSpPr>
            <p:cNvPr id="51" name="Text Box 151"/>
            <p:cNvSpPr txBox="1">
              <a:spLocks noChangeArrowheads="1"/>
            </p:cNvSpPr>
            <p:nvPr/>
          </p:nvSpPr>
          <p:spPr bwMode="auto">
            <a:xfrm>
              <a:off x="4969887" y="6000970"/>
              <a:ext cx="2199838" cy="830997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200" dirty="0" smtClean="0"/>
                <a:t>Medical Application Platform(MAP) &amp; </a:t>
              </a:r>
            </a:p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200" dirty="0" smtClean="0"/>
                <a:t>Application hosting infrastructure</a:t>
              </a:r>
              <a:endParaRPr lang="en-US" altLang="x-none" sz="1200" i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380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"/>
    </mc:Choice>
    <mc:Fallback xmlns="">
      <p:transition spd="slow" advTm="2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Management Background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640" y="1416908"/>
            <a:ext cx="3887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What are the existing </a:t>
            </a:r>
            <a:r>
              <a:rPr lang="en-US" sz="2800" b="1" dirty="0" smtClean="0"/>
              <a:t>standards </a:t>
            </a:r>
            <a:r>
              <a:rPr lang="en-US" sz="2800" dirty="0" smtClean="0"/>
              <a:t>and </a:t>
            </a:r>
            <a:r>
              <a:rPr lang="en-US" sz="2800" b="1" dirty="0" smtClean="0"/>
              <a:t>processes</a:t>
            </a:r>
            <a:r>
              <a:rPr lang="en-US" sz="2800" dirty="0" smtClean="0"/>
              <a:t> in the </a:t>
            </a:r>
            <a:r>
              <a:rPr lang="en-US" sz="2800" b="1" dirty="0" smtClean="0"/>
              <a:t>medical domain </a:t>
            </a:r>
            <a:r>
              <a:rPr lang="en-US" sz="2800" dirty="0" smtClean="0"/>
              <a:t>that are used for </a:t>
            </a:r>
            <a:r>
              <a:rPr lang="en-US" sz="2800" b="1" dirty="0" smtClean="0"/>
              <a:t>risk management </a:t>
            </a:r>
            <a:r>
              <a:rPr lang="en-US" sz="2800" dirty="0" smtClean="0"/>
              <a:t>and that drive the design/assurance of safety?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56" y="3458120"/>
            <a:ext cx="2081488" cy="2709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517" y="5649473"/>
            <a:ext cx="2630485" cy="1037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903" y="1404256"/>
            <a:ext cx="1802453" cy="1658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600" y="1779815"/>
            <a:ext cx="1790088" cy="24139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983" y="5742542"/>
            <a:ext cx="4475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1" dirty="0" smtClean="0"/>
              <a:t>We will see that the concepts and processes need to be enhanced to </a:t>
            </a:r>
            <a:r>
              <a:rPr lang="en-US" sz="1600" i="1" smtClean="0"/>
              <a:t>support interoperable devices and systems.</a:t>
            </a:r>
            <a:endParaRPr lang="en-US" sz="16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47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3"/>
    </mc:Choice>
    <mc:Fallback xmlns="">
      <p:transition spd="slow" advTm="56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 14971 Process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03" y="1851979"/>
            <a:ext cx="4049116" cy="4778439"/>
          </a:xfrm>
          <a:prstGeom prst="rect">
            <a:avLst/>
          </a:prstGeom>
        </p:spPr>
      </p:pic>
      <p:sp>
        <p:nvSpPr>
          <p:cNvPr id="5" name="Text Box 151"/>
          <p:cNvSpPr txBox="1">
            <a:spLocks noChangeArrowheads="1"/>
          </p:cNvSpPr>
          <p:nvPr/>
        </p:nvSpPr>
        <p:spPr bwMode="auto">
          <a:xfrm>
            <a:off x="367779" y="1230903"/>
            <a:ext cx="8392295" cy="338554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smtClean="0"/>
              <a:t>ISO 14971 is the canonical risk management standard for medical </a:t>
            </a:r>
            <a:r>
              <a:rPr lang="en-US" sz="1600" i="1" dirty="0" smtClean="0"/>
              <a:t>devices</a:t>
            </a:r>
            <a:endParaRPr lang="en-US" sz="1600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669300" y="2307935"/>
            <a:ext cx="2273877" cy="338554"/>
            <a:chOff x="242460" y="3983787"/>
            <a:chExt cx="2836100" cy="344055"/>
          </a:xfrm>
        </p:grpSpPr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242460" y="3983787"/>
              <a:ext cx="1861260" cy="34405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 dirty="0" smtClean="0"/>
                <a:t>Risk Analysis</a:t>
              </a:r>
              <a:endParaRPr lang="en-US" sz="1600" dirty="0"/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H="1" flipV="1">
              <a:off x="2138105" y="4198892"/>
              <a:ext cx="940455" cy="4543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75153" y="2826666"/>
            <a:ext cx="2273876" cy="338554"/>
            <a:chOff x="242460" y="3983788"/>
            <a:chExt cx="2836099" cy="344055"/>
          </a:xfrm>
        </p:grpSpPr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242460" y="3983788"/>
              <a:ext cx="1991046" cy="34405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 dirty="0" smtClean="0"/>
                <a:t>Risk Evaluation</a:t>
              </a:r>
              <a:endParaRPr lang="en-US" sz="1600" dirty="0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H="1" flipV="1">
              <a:off x="2294432" y="4188725"/>
              <a:ext cx="784127" cy="55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8793" y="4102477"/>
            <a:ext cx="2273876" cy="338554"/>
            <a:chOff x="242460" y="3983788"/>
            <a:chExt cx="2836099" cy="344055"/>
          </a:xfrm>
        </p:grpSpPr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42460" y="3983788"/>
              <a:ext cx="1991046" cy="34405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 dirty="0" smtClean="0"/>
                <a:t>Risk Controls</a:t>
              </a:r>
              <a:endParaRPr lang="en-US" sz="1600" dirty="0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 flipV="1">
              <a:off x="2294432" y="4188725"/>
              <a:ext cx="784127" cy="55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4645" y="5181911"/>
            <a:ext cx="2273876" cy="584776"/>
            <a:chOff x="242460" y="3858677"/>
            <a:chExt cx="2836099" cy="594278"/>
          </a:xfrm>
        </p:grpSpPr>
        <p:sp>
          <p:nvSpPr>
            <p:cNvPr id="17" name="Text Box 12"/>
            <p:cNvSpPr txBox="1">
              <a:spLocks noChangeArrowheads="1"/>
            </p:cNvSpPr>
            <p:nvPr/>
          </p:nvSpPr>
          <p:spPr bwMode="auto">
            <a:xfrm>
              <a:off x="242460" y="3858677"/>
              <a:ext cx="1991046" cy="59427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 dirty="0" smtClean="0"/>
                <a:t>Overall Risk Evaluation</a:t>
              </a:r>
              <a:endParaRPr lang="en-US" sz="1600" dirty="0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 flipH="1" flipV="1">
              <a:off x="2294432" y="4188725"/>
              <a:ext cx="784127" cy="55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06788" y="1619377"/>
            <a:ext cx="3794841" cy="1954381"/>
            <a:chOff x="-1448250" y="2267086"/>
            <a:chExt cx="4733127" cy="1986140"/>
          </a:xfrm>
        </p:grpSpPr>
        <p:sp>
          <p:nvSpPr>
            <p:cNvPr id="23" name="Text Box 12"/>
            <p:cNvSpPr txBox="1">
              <a:spLocks noChangeArrowheads="1"/>
            </p:cNvSpPr>
            <p:nvPr/>
          </p:nvSpPr>
          <p:spPr bwMode="auto">
            <a:xfrm>
              <a:off x="833316" y="2267086"/>
              <a:ext cx="2451561" cy="198614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 i="1" dirty="0" smtClean="0"/>
                <a:t>What is the purpose of my device (intended use)?</a:t>
              </a:r>
            </a:p>
            <a:p>
              <a:pPr algn="l"/>
              <a:endParaRPr lang="en-US" sz="1100" i="1" dirty="0" smtClean="0"/>
            </a:p>
            <a:p>
              <a:pPr algn="l"/>
              <a:r>
                <a:rPr lang="en-US" sz="1100" i="1" dirty="0" smtClean="0"/>
                <a:t>How might it cause harms (hazards, hazardous situations)? </a:t>
              </a:r>
            </a:p>
            <a:p>
              <a:pPr algn="l"/>
              <a:endParaRPr lang="en-US" sz="1100" i="1" dirty="0" smtClean="0"/>
            </a:p>
            <a:p>
              <a:pPr algn="l"/>
              <a:r>
                <a:rPr lang="en-US" sz="1100" i="1" dirty="0" smtClean="0"/>
                <a:t>What is the likelihood of occurrence and severity of harm (risk) of each situation?</a:t>
              </a:r>
              <a:endParaRPr lang="en-US" sz="1100" i="1" dirty="0"/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-1448250" y="3297207"/>
              <a:ext cx="2259777" cy="39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83017" y="3205907"/>
            <a:ext cx="4305759" cy="1003409"/>
            <a:chOff x="-2085494" y="2459385"/>
            <a:chExt cx="5370371" cy="1019715"/>
          </a:xfrm>
        </p:grpSpPr>
        <p:sp>
          <p:nvSpPr>
            <p:cNvPr id="26" name="Text Box 12"/>
            <p:cNvSpPr txBox="1">
              <a:spLocks noChangeArrowheads="1"/>
            </p:cNvSpPr>
            <p:nvPr/>
          </p:nvSpPr>
          <p:spPr bwMode="auto">
            <a:xfrm>
              <a:off x="833316" y="3041211"/>
              <a:ext cx="2451561" cy="43788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 i="1" dirty="0" smtClean="0"/>
                <a:t>For each situation, is the risk acceptable?</a:t>
              </a:r>
              <a:endParaRPr lang="en-US" sz="1100" i="1" dirty="0"/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H="1" flipV="1">
              <a:off x="-2085494" y="2459385"/>
              <a:ext cx="2897019" cy="83782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49964" y="4329630"/>
            <a:ext cx="4325959" cy="1435786"/>
            <a:chOff x="-2110688" y="2450056"/>
            <a:chExt cx="5395565" cy="1459118"/>
          </a:xfrm>
        </p:grpSpPr>
        <p:sp>
          <p:nvSpPr>
            <p:cNvPr id="29" name="Text Box 12"/>
            <p:cNvSpPr txBox="1">
              <a:spLocks noChangeArrowheads="1"/>
            </p:cNvSpPr>
            <p:nvPr/>
          </p:nvSpPr>
          <p:spPr bwMode="auto">
            <a:xfrm>
              <a:off x="833315" y="2611145"/>
              <a:ext cx="2451562" cy="129802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 i="1" dirty="0" smtClean="0"/>
                <a:t>How are risks mitigated? (e.g., eliminated through design, mitigated by designed controls, mitigated with operator assistance via labelling/instructions for use)</a:t>
              </a:r>
              <a:endParaRPr lang="en-US" sz="1100" i="1" dirty="0"/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H="1" flipV="1">
              <a:off x="-2110688" y="2450056"/>
              <a:ext cx="2913055" cy="51501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42332" y="5695719"/>
            <a:ext cx="3442772" cy="952178"/>
            <a:chOff x="5442332" y="5695719"/>
            <a:chExt cx="3442772" cy="952178"/>
          </a:xfrm>
        </p:grpSpPr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6919535" y="6047733"/>
              <a:ext cx="1965569" cy="60016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 i="1" dirty="0" smtClean="0"/>
                <a:t>What is the residual risk after controls are in place, and is that </a:t>
              </a:r>
              <a:r>
                <a:rPr lang="en-US" sz="1100" i="1" smtClean="0"/>
                <a:t>risk acceptable?</a:t>
              </a:r>
              <a:endParaRPr lang="en-US" sz="1100" i="1" dirty="0"/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 flipH="1" flipV="1">
              <a:off x="5442332" y="5695719"/>
              <a:ext cx="1485440" cy="65917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721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37"/>
    </mc:Choice>
    <mc:Fallback xmlns="">
      <p:transition spd="slow" advTm="105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Focus of This </a:t>
            </a:r>
            <a:r>
              <a:rPr lang="en-US" sz="4000" dirty="0"/>
              <a:t>T</a:t>
            </a:r>
            <a:r>
              <a:rPr lang="en-US" sz="4000" dirty="0" smtClean="0"/>
              <a:t>alk</a:t>
            </a:r>
            <a:endParaRPr lang="en-US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31800" y="1319622"/>
            <a:ext cx="4990702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57200" indent="-457200">
              <a:buSzPct val="75000"/>
              <a:buFont typeface="+mj-lt"/>
              <a:buAutoNum type="arabicPeriod"/>
            </a:pPr>
            <a:r>
              <a:rPr lang="en-US" sz="2400" kern="0" dirty="0" smtClean="0"/>
              <a:t>Enabling existing model based engineering technology</a:t>
            </a:r>
          </a:p>
          <a:p>
            <a:pPr lvl="1"/>
            <a:r>
              <a:rPr lang="en-US" sz="1600" kern="0" dirty="0" smtClean="0"/>
              <a:t>Interoperable system design</a:t>
            </a:r>
          </a:p>
          <a:p>
            <a:pPr lvl="1"/>
            <a:r>
              <a:rPr lang="en-US" sz="1600" kern="0" dirty="0" smtClean="0"/>
              <a:t>Specification of risk management properties</a:t>
            </a:r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5271247" y="1143000"/>
            <a:ext cx="3307977" cy="2573631"/>
            <a:chOff x="5123331" y="1352379"/>
            <a:chExt cx="3375211" cy="28663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247" y="1352379"/>
              <a:ext cx="1210236" cy="121628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696637" y="1545025"/>
              <a:ext cx="1631576" cy="26736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ts val="3560"/>
                </a:lnSpc>
              </a:pPr>
              <a:r>
                <a:rPr lang="en-US" sz="4400" dirty="0" smtClean="0">
                  <a:solidFill>
                    <a:srgbClr val="ECA000"/>
                  </a:solidFill>
                </a:rPr>
                <a:t>AADL</a:t>
              </a:r>
              <a:endParaRPr lang="en-US" sz="900" dirty="0" smtClean="0">
                <a:solidFill>
                  <a:srgbClr val="ECA000"/>
                </a:solidFill>
              </a:endParaRPr>
            </a:p>
            <a:p>
              <a:pPr>
                <a:lnSpc>
                  <a:spcPts val="3560"/>
                </a:lnSpc>
              </a:pPr>
              <a:r>
                <a:rPr lang="en-US" sz="3200" dirty="0">
                  <a:solidFill>
                    <a:srgbClr val="ECA000"/>
                  </a:solidFill>
                </a:rPr>
                <a:t>+</a:t>
              </a:r>
              <a:endParaRPr lang="en-US" sz="900" dirty="0">
                <a:solidFill>
                  <a:srgbClr val="ECA000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331" y="2605561"/>
              <a:ext cx="1680884" cy="76863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696637" y="2509099"/>
              <a:ext cx="1801905" cy="83099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4800" dirty="0" smtClean="0">
                  <a:solidFill>
                    <a:srgbClr val="ECA000"/>
                  </a:solidFill>
                </a:rPr>
                <a:t>EMV2</a:t>
              </a:r>
              <a:endParaRPr lang="en-US" dirty="0">
                <a:solidFill>
                  <a:srgbClr val="ECA000"/>
                </a:solidFill>
              </a:endParaRP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4264212" y="3300323"/>
            <a:ext cx="4839447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75000"/>
              <a:buFont typeface="+mj-lt"/>
              <a:buAutoNum type="arabicPeriod" startAt="2"/>
            </a:pPr>
            <a:r>
              <a:rPr lang="en-US" sz="2400" kern="0" dirty="0"/>
              <a:t>Providing tools for incremental design and risk management </a:t>
            </a:r>
          </a:p>
          <a:p>
            <a:endParaRPr lang="en-US" sz="1800" kern="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31800" y="4398463"/>
            <a:ext cx="4409142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endParaRPr lang="en-US" sz="1800" kern="0" dirty="0"/>
          </a:p>
          <a:p>
            <a:r>
              <a:rPr lang="en-US" sz="2400" kern="0" dirty="0"/>
              <a:t>Generating reports for strict emerging interoperable medical device standards</a:t>
            </a:r>
          </a:p>
          <a:p>
            <a:pPr lvl="1"/>
            <a:r>
              <a:rPr lang="en-US" sz="1400" b="1" kern="0" dirty="0"/>
              <a:t>ANSI/AAMI IEC80001</a:t>
            </a:r>
          </a:p>
          <a:p>
            <a:pPr lvl="1"/>
            <a:r>
              <a:rPr lang="cs-CZ" sz="1400" b="1" dirty="0"/>
              <a:t>ISO 14971</a:t>
            </a:r>
            <a:endParaRPr lang="en-US" sz="1400" kern="0" dirty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grpSp>
        <p:nvGrpSpPr>
          <p:cNvPr id="35" name="Group 34"/>
          <p:cNvGrpSpPr/>
          <p:nvPr/>
        </p:nvGrpSpPr>
        <p:grpSpPr>
          <a:xfrm>
            <a:off x="5271247" y="4730667"/>
            <a:ext cx="2736147" cy="1813569"/>
            <a:chOff x="5048209" y="4721703"/>
            <a:chExt cx="2736147" cy="181356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0022" y="4721703"/>
              <a:ext cx="1444334" cy="132878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09" y="4803232"/>
              <a:ext cx="1377681" cy="173204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596800" y="3050777"/>
            <a:ext cx="3106869" cy="1402560"/>
            <a:chOff x="431799" y="2903915"/>
            <a:chExt cx="3196114" cy="1448033"/>
          </a:xfrm>
        </p:grpSpPr>
        <p:grpSp>
          <p:nvGrpSpPr>
            <p:cNvPr id="36" name="Group 35"/>
            <p:cNvGrpSpPr/>
            <p:nvPr/>
          </p:nvGrpSpPr>
          <p:grpSpPr>
            <a:xfrm>
              <a:off x="431799" y="2903915"/>
              <a:ext cx="2232210" cy="771345"/>
              <a:chOff x="860614" y="3299287"/>
              <a:chExt cx="2779060" cy="90581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14" y="3299287"/>
                <a:ext cx="905818" cy="905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837768" y="3318980"/>
                <a:ext cx="1801906" cy="83099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fontScale="70000" lnSpcReduction="20000"/>
              </a:bodyPr>
              <a:lstStyle/>
              <a:p>
                <a:r>
                  <a:rPr lang="en-US" sz="4800" dirty="0" smtClean="0">
                    <a:solidFill>
                      <a:srgbClr val="7942C1"/>
                    </a:solidFill>
                  </a:rPr>
                  <a:t>AWAS</a:t>
                </a:r>
                <a:endParaRPr lang="en-US" sz="3600" dirty="0">
                  <a:solidFill>
                    <a:srgbClr val="7942C1"/>
                  </a:solidFill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 bwMode="auto">
            <a:xfrm>
              <a:off x="763752" y="3761880"/>
              <a:ext cx="1001283" cy="56263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Design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Decisions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2335848" y="3789317"/>
              <a:ext cx="1292065" cy="56263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Risk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Management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40" name="Straight Arrow Connector 39"/>
            <p:cNvCxnSpPr>
              <a:stCxn id="37" idx="0"/>
              <a:endCxn id="38" idx="0"/>
            </p:cNvCxnSpPr>
            <p:nvPr/>
          </p:nvCxnSpPr>
          <p:spPr bwMode="auto">
            <a:xfrm rot="16200000" flipH="1">
              <a:off x="2109418" y="2916855"/>
              <a:ext cx="27437" cy="1717487"/>
            </a:xfrm>
            <a:prstGeom prst="curvedConnector3">
              <a:avLst>
                <a:gd name="adj1" fmla="val -833181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4"/>
              <a:endCxn id="37" idx="4"/>
            </p:cNvCxnSpPr>
            <p:nvPr/>
          </p:nvCxnSpPr>
          <p:spPr bwMode="auto">
            <a:xfrm rot="5400000" flipH="1">
              <a:off x="2109419" y="3479486"/>
              <a:ext cx="27437" cy="1717487"/>
            </a:xfrm>
            <a:prstGeom prst="curvedConnector3">
              <a:avLst>
                <a:gd name="adj1" fmla="val -833181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ounded Rectangle 43"/>
          <p:cNvSpPr/>
          <p:nvPr/>
        </p:nvSpPr>
        <p:spPr bwMode="auto">
          <a:xfrm>
            <a:off x="431800" y="1143000"/>
            <a:ext cx="8147424" cy="1815353"/>
          </a:xfrm>
          <a:prstGeom prst="roundRect">
            <a:avLst/>
          </a:prstGeom>
          <a:solidFill>
            <a:schemeClr val="accent6">
              <a:alpha val="14000"/>
            </a:schemeClr>
          </a:solidFill>
          <a:ln>
            <a:solidFill>
              <a:schemeClr val="accent6">
                <a:shade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8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0"/>
    </mc:Choice>
    <mc:Fallback xmlns="">
      <p:transition spd="slow" advTm="941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Enabling Existing MBE </a:t>
            </a:r>
            <a:endParaRPr lang="en-US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68119" y="1676162"/>
            <a:ext cx="5380122" cy="284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kern="0" dirty="0" smtClean="0"/>
              <a:t>Architecture Analysis and Design Language</a:t>
            </a:r>
          </a:p>
          <a:p>
            <a:pPr lvl="1"/>
            <a:r>
              <a:rPr lang="en-US" sz="1600" kern="0" dirty="0" smtClean="0"/>
              <a:t>Formal model Architecture</a:t>
            </a:r>
          </a:p>
          <a:p>
            <a:pPr lvl="1"/>
            <a:r>
              <a:rPr lang="en-US" sz="1600" kern="0" dirty="0" smtClean="0"/>
              <a:t>Model and analyze systems of systems</a:t>
            </a:r>
          </a:p>
          <a:p>
            <a:pPr marL="457200" lvl="1" indent="0">
              <a:buNone/>
            </a:pPr>
            <a:endParaRPr lang="en-US" sz="1600" kern="0" dirty="0" smtClean="0"/>
          </a:p>
          <a:p>
            <a:pPr marL="457200" lvl="1" indent="0">
              <a:buNone/>
            </a:pPr>
            <a:endParaRPr lang="en-US" sz="1600" kern="0" dirty="0"/>
          </a:p>
          <a:p>
            <a:pPr marL="457200" lvl="1" indent="0">
              <a:buNone/>
            </a:pPr>
            <a:endParaRPr lang="en-US" sz="1600" kern="0" dirty="0" smtClean="0"/>
          </a:p>
          <a:p>
            <a:pPr lvl="1"/>
            <a:endParaRPr lang="en-US" sz="1600" kern="0" dirty="0"/>
          </a:p>
          <a:p>
            <a:pPr marL="914400" lvl="2" indent="0">
              <a:buNone/>
            </a:pPr>
            <a:endParaRPr lang="en-US" sz="12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sp>
        <p:nvSpPr>
          <p:cNvPr id="23" name="Text Box 151"/>
          <p:cNvSpPr txBox="1">
            <a:spLocks noChangeArrowheads="1"/>
          </p:cNvSpPr>
          <p:nvPr/>
        </p:nvSpPr>
        <p:spPr bwMode="auto">
          <a:xfrm>
            <a:off x="268119" y="1099324"/>
            <a:ext cx="8483600" cy="40011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2000" i="1" dirty="0" smtClean="0"/>
              <a:t>Why AADL + EMV2?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r="-4346"/>
          <a:stretch/>
        </p:blipFill>
        <p:spPr>
          <a:xfrm>
            <a:off x="396113" y="2330824"/>
            <a:ext cx="8299652" cy="4392706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42324" y="2881536"/>
            <a:ext cx="2589134" cy="1000188"/>
            <a:chOff x="6124" y="3874315"/>
            <a:chExt cx="2454032" cy="1016438"/>
          </a:xfrm>
        </p:grpSpPr>
        <p:sp>
          <p:nvSpPr>
            <p:cNvPr id="55" name="Text Box 12"/>
            <p:cNvSpPr txBox="1">
              <a:spLocks noChangeArrowheads="1"/>
            </p:cNvSpPr>
            <p:nvPr/>
          </p:nvSpPr>
          <p:spPr bwMode="auto">
            <a:xfrm>
              <a:off x="6124" y="3874315"/>
              <a:ext cx="2199125" cy="56299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u="sng" dirty="0" smtClean="0"/>
                <a:t>Sensor: </a:t>
              </a:r>
              <a:r>
                <a:rPr lang="en-US" u="sng" dirty="0" err="1" smtClean="0"/>
                <a:t>PulseOX</a:t>
              </a:r>
              <a:endParaRPr lang="en-US" u="sng" dirty="0" smtClean="0"/>
            </a:p>
            <a:p>
              <a:pPr algn="l"/>
              <a:r>
                <a:rPr lang="en-US" dirty="0" smtClean="0"/>
                <a:t>Senses blood oxygen saturation level from the patient</a:t>
              </a:r>
              <a:endParaRPr lang="en-US" dirty="0"/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 flipH="1" flipV="1">
              <a:off x="1882366" y="4436913"/>
              <a:ext cx="577790" cy="4538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334000" y="2507545"/>
            <a:ext cx="2734234" cy="773248"/>
            <a:chOff x="-386312" y="3874317"/>
            <a:chExt cx="2591561" cy="785811"/>
          </a:xfrm>
        </p:grpSpPr>
        <p:sp>
          <p:nvSpPr>
            <p:cNvPr id="58" name="Text Box 12"/>
            <p:cNvSpPr txBox="1">
              <a:spLocks noChangeArrowheads="1"/>
            </p:cNvSpPr>
            <p:nvPr/>
          </p:nvSpPr>
          <p:spPr bwMode="auto">
            <a:xfrm>
              <a:off x="6124" y="3874317"/>
              <a:ext cx="2199125" cy="56299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u="sng" dirty="0" smtClean="0"/>
                <a:t>Software: App</a:t>
              </a:r>
            </a:p>
            <a:p>
              <a:pPr algn="l"/>
              <a:r>
                <a:rPr lang="en-US" dirty="0" smtClean="0"/>
                <a:t>Computes a ticket value based on SpO2 from </a:t>
              </a:r>
              <a:r>
                <a:rPr lang="en-US" dirty="0" err="1"/>
                <a:t>P</a:t>
              </a:r>
              <a:r>
                <a:rPr lang="en-US" dirty="0" err="1" smtClean="0"/>
                <a:t>ulseOX</a:t>
              </a:r>
              <a:endParaRPr lang="en-US" dirty="0" smtClean="0"/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 flipV="1">
              <a:off x="-386312" y="4484231"/>
              <a:ext cx="1597422" cy="17589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flipH="1">
            <a:off x="4717658" y="1517613"/>
            <a:ext cx="2953592" cy="943767"/>
            <a:chOff x="6124" y="3874317"/>
            <a:chExt cx="3158802" cy="812261"/>
          </a:xfrm>
        </p:grpSpPr>
        <p:sp>
          <p:nvSpPr>
            <p:cNvPr id="61" name="Text Box 12"/>
            <p:cNvSpPr txBox="1">
              <a:spLocks noChangeArrowheads="1"/>
            </p:cNvSpPr>
            <p:nvPr/>
          </p:nvSpPr>
          <p:spPr bwMode="auto">
            <a:xfrm>
              <a:off x="6124" y="3874317"/>
              <a:ext cx="2199125" cy="56299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u="sng" dirty="0" smtClean="0"/>
                <a:t>Platform: MAP</a:t>
              </a:r>
            </a:p>
            <a:p>
              <a:pPr algn="l"/>
              <a:r>
                <a:rPr lang="en-US" dirty="0" smtClean="0"/>
                <a:t>Medical Application Platform &amp;</a:t>
              </a:r>
            </a:p>
            <a:p>
              <a:pPr algn="l"/>
              <a:r>
                <a:rPr lang="en-US" dirty="0" smtClean="0"/>
                <a:t>Hosting infrastructure</a:t>
              </a:r>
            </a:p>
          </p:txBody>
        </p: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 flipH="1" flipV="1">
              <a:off x="1211109" y="4484230"/>
              <a:ext cx="1953817" cy="2023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165073" y="4921624"/>
            <a:ext cx="1786622" cy="1000867"/>
            <a:chOff x="6125" y="3341989"/>
            <a:chExt cx="1693396" cy="1017129"/>
          </a:xfrm>
        </p:grpSpPr>
        <p:sp>
          <p:nvSpPr>
            <p:cNvPr id="64" name="Text Box 12"/>
            <p:cNvSpPr txBox="1">
              <a:spLocks noChangeArrowheads="1"/>
            </p:cNvSpPr>
            <p:nvPr/>
          </p:nvSpPr>
          <p:spPr bwMode="auto">
            <a:xfrm>
              <a:off x="6125" y="3952507"/>
              <a:ext cx="1693396" cy="40661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u="sng" dirty="0" smtClean="0"/>
                <a:t>Connection:</a:t>
              </a:r>
            </a:p>
            <a:p>
              <a:pPr algn="l"/>
              <a:r>
                <a:rPr lang="en-US" dirty="0" smtClean="0"/>
                <a:t>Realized by an IV Line </a:t>
              </a:r>
              <a:endParaRPr lang="en-US" dirty="0"/>
            </a:p>
          </p:txBody>
        </p:sp>
        <p:sp>
          <p:nvSpPr>
            <p:cNvPr id="65" name="Line 13"/>
            <p:cNvSpPr>
              <a:spLocks noChangeShapeType="1"/>
            </p:cNvSpPr>
            <p:nvPr/>
          </p:nvSpPr>
          <p:spPr bwMode="auto">
            <a:xfrm>
              <a:off x="6125" y="3341989"/>
              <a:ext cx="869195" cy="579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50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"/>
    </mc:Choice>
    <mc:Fallback xmlns="">
      <p:transition spd="slow" advTm="1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Enabling Existing MBE </a:t>
            </a:r>
            <a:endParaRPr lang="en-US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71692" y="1506232"/>
            <a:ext cx="5380122" cy="102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kern="0" dirty="0" smtClean="0"/>
              <a:t>Error Modeling Version 2</a:t>
            </a:r>
          </a:p>
          <a:p>
            <a:pPr lvl="1"/>
            <a:r>
              <a:rPr lang="en-US" sz="1600" kern="0" dirty="0" smtClean="0"/>
              <a:t>Classify violation of specifications into abstract failure domains</a:t>
            </a:r>
          </a:p>
          <a:p>
            <a:pPr lvl="1"/>
            <a:endParaRPr lang="en-US" sz="1600" kern="0" dirty="0"/>
          </a:p>
          <a:p>
            <a:pPr marL="914400" lvl="2" indent="0">
              <a:buNone/>
            </a:pPr>
            <a:endParaRPr lang="en-US" sz="12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sp>
        <p:nvSpPr>
          <p:cNvPr id="23" name="Text Box 151"/>
          <p:cNvSpPr txBox="1">
            <a:spLocks noChangeArrowheads="1"/>
          </p:cNvSpPr>
          <p:nvPr/>
        </p:nvSpPr>
        <p:spPr bwMode="auto">
          <a:xfrm>
            <a:off x="268119" y="1099324"/>
            <a:ext cx="8483600" cy="40011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2000" i="1" dirty="0" smtClean="0"/>
              <a:t>Why AADL + EMV2?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54268" y="2144058"/>
            <a:ext cx="3425628" cy="1589298"/>
            <a:chOff x="5413572" y="4221272"/>
            <a:chExt cx="3425628" cy="15892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572" y="4343473"/>
              <a:ext cx="1368086" cy="123072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818" y="4221272"/>
              <a:ext cx="2453382" cy="1589298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519568" y="2427613"/>
            <a:ext cx="4104963" cy="1695115"/>
            <a:chOff x="519568" y="2427613"/>
            <a:chExt cx="4104963" cy="1695115"/>
          </a:xfrm>
        </p:grpSpPr>
        <p:sp>
          <p:nvSpPr>
            <p:cNvPr id="26" name="Parallelogram 25"/>
            <p:cNvSpPr/>
            <p:nvPr/>
          </p:nvSpPr>
          <p:spPr bwMode="auto">
            <a:xfrm>
              <a:off x="1017599" y="2427613"/>
              <a:ext cx="2760265" cy="1281814"/>
            </a:xfrm>
            <a:prstGeom prst="parallelogram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PulseOx</a:t>
              </a:r>
              <a:endPara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solidFill>
                  <a:schemeClr val="tx1"/>
                </a:solidFill>
                <a:latin typeface="Tahoma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7" name="Triangle 26"/>
            <p:cNvSpPr/>
            <p:nvPr/>
          </p:nvSpPr>
          <p:spPr bwMode="auto">
            <a:xfrm rot="5400000">
              <a:off x="1064422" y="3031139"/>
              <a:ext cx="261382" cy="198572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ahoma" charset="0"/>
                </a:rPr>
                <a:t>p1</a:t>
              </a:r>
              <a:endParaRPr kumimoji="0" lang="en-US" sz="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3579725" y="2656066"/>
              <a:ext cx="1044806" cy="24017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HighSpo2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>
              <a:off x="3805012" y="3126155"/>
              <a:ext cx="449491" cy="31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Rounded Rectangle 32"/>
            <p:cNvSpPr/>
            <p:nvPr/>
          </p:nvSpPr>
          <p:spPr bwMode="auto">
            <a:xfrm>
              <a:off x="1503115" y="3883411"/>
              <a:ext cx="405225" cy="17730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08340" y="3876507"/>
              <a:ext cx="11801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Error Propagation</a:t>
              </a:r>
              <a:endParaRPr lang="en-US"/>
            </a:p>
          </p:txBody>
        </p:sp>
        <p:sp>
          <p:nvSpPr>
            <p:cNvPr id="41" name="Triangle 40"/>
            <p:cNvSpPr/>
            <p:nvPr/>
          </p:nvSpPr>
          <p:spPr bwMode="auto">
            <a:xfrm rot="5555758">
              <a:off x="3223716" y="3905310"/>
              <a:ext cx="181357" cy="135786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91116" y="3861437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port</a:t>
              </a:r>
              <a:endParaRPr lang="en-US" dirty="0"/>
            </a:p>
          </p:txBody>
        </p:sp>
        <p:sp>
          <p:nvSpPr>
            <p:cNvPr id="46" name="Triangle 45"/>
            <p:cNvSpPr/>
            <p:nvPr/>
          </p:nvSpPr>
          <p:spPr bwMode="auto">
            <a:xfrm rot="5400000">
              <a:off x="3493529" y="3031139"/>
              <a:ext cx="261382" cy="198572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ahoma" charset="0"/>
                </a:rPr>
                <a:t>p2</a:t>
              </a:r>
              <a:endParaRPr kumimoji="0" lang="en-US" sz="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>
              <a:off x="519568" y="3123044"/>
              <a:ext cx="449491" cy="31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2" name="Rounded Rectangle 51"/>
            <p:cNvSpPr/>
            <p:nvPr/>
          </p:nvSpPr>
          <p:spPr bwMode="auto">
            <a:xfrm>
              <a:off x="3537711" y="3309540"/>
              <a:ext cx="503011" cy="24017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Early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53" name="Content Placeholder 2"/>
          <p:cNvSpPr txBox="1">
            <a:spLocks/>
          </p:cNvSpPr>
          <p:nvPr/>
        </p:nvSpPr>
        <p:spPr bwMode="auto">
          <a:xfrm>
            <a:off x="371692" y="4234697"/>
            <a:ext cx="5380122" cy="102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kern="0" dirty="0"/>
              <a:t>Capture error propagation </a:t>
            </a:r>
          </a:p>
          <a:p>
            <a:pPr lvl="1"/>
            <a:r>
              <a:rPr lang="en-US" sz="1200" kern="0" dirty="0"/>
              <a:t>Static analysis tools for automated hazard analysis</a:t>
            </a:r>
          </a:p>
          <a:p>
            <a:pPr marL="457200" lvl="1" indent="0">
              <a:buNone/>
            </a:pPr>
            <a:endParaRPr lang="en-US" sz="1600" kern="0" dirty="0"/>
          </a:p>
          <a:p>
            <a:pPr marL="914400" lvl="2" indent="0">
              <a:buNone/>
            </a:pPr>
            <a:endParaRPr lang="en-US" sz="12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sp>
        <p:nvSpPr>
          <p:cNvPr id="54" name="Parallelogram 53"/>
          <p:cNvSpPr/>
          <p:nvPr/>
        </p:nvSpPr>
        <p:spPr bwMode="auto">
          <a:xfrm>
            <a:off x="1017599" y="4888171"/>
            <a:ext cx="2760265" cy="1281814"/>
          </a:xfrm>
          <a:prstGeom prst="parallelogram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Component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Tahoma" charset="0"/>
              </a:rPr>
              <a:t>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5" name="Triangle 54"/>
          <p:cNvSpPr/>
          <p:nvPr/>
        </p:nvSpPr>
        <p:spPr bwMode="auto">
          <a:xfrm rot="5555758">
            <a:off x="1064422" y="5491697"/>
            <a:ext cx="261382" cy="198572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charset="0"/>
              </a:rPr>
              <a:t>p1</a:t>
            </a:r>
            <a:endParaRPr kumimoji="0" lang="en-US" sz="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3579725" y="5116624"/>
            <a:ext cx="1044806" cy="2401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ValueError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4003735" y="5577105"/>
            <a:ext cx="449491" cy="31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Rounded Rectangle 57"/>
          <p:cNvSpPr/>
          <p:nvPr/>
        </p:nvSpPr>
        <p:spPr bwMode="auto">
          <a:xfrm>
            <a:off x="861176" y="6272420"/>
            <a:ext cx="405225" cy="1773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66401" y="6265516"/>
            <a:ext cx="1180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Propagation</a:t>
            </a:r>
            <a:endParaRPr lang="en-US" dirty="0"/>
          </a:p>
        </p:txBody>
      </p:sp>
      <p:sp>
        <p:nvSpPr>
          <p:cNvPr id="60" name="Triangle 59"/>
          <p:cNvSpPr/>
          <p:nvPr/>
        </p:nvSpPr>
        <p:spPr bwMode="auto">
          <a:xfrm rot="5555758">
            <a:off x="2581777" y="6294319"/>
            <a:ext cx="181357" cy="135786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749177" y="6250446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port</a:t>
            </a:r>
            <a:endParaRPr lang="en-US" dirty="0"/>
          </a:p>
        </p:txBody>
      </p:sp>
      <p:sp>
        <p:nvSpPr>
          <p:cNvPr id="62" name="Triangle 61"/>
          <p:cNvSpPr/>
          <p:nvPr/>
        </p:nvSpPr>
        <p:spPr bwMode="auto">
          <a:xfrm rot="5555758">
            <a:off x="3493529" y="5491697"/>
            <a:ext cx="261382" cy="198572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charset="0"/>
              </a:rPr>
              <a:t>p2</a:t>
            </a:r>
            <a:endParaRPr kumimoji="0" lang="en-US" sz="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 bwMode="auto">
          <a:xfrm>
            <a:off x="519568" y="5583602"/>
            <a:ext cx="449491" cy="31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Explosion 1 63"/>
          <p:cNvSpPr/>
          <p:nvPr/>
        </p:nvSpPr>
        <p:spPr bwMode="auto">
          <a:xfrm>
            <a:off x="2111324" y="5693615"/>
            <a:ext cx="596684" cy="417932"/>
          </a:xfrm>
          <a:prstGeom prst="irregularSeal1">
            <a:avLst/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65" name="Straight Arrow Connector 36"/>
          <p:cNvCxnSpPr/>
          <p:nvPr/>
        </p:nvCxnSpPr>
        <p:spPr bwMode="auto">
          <a:xfrm flipV="1">
            <a:off x="2806007" y="5693615"/>
            <a:ext cx="639636" cy="2846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lgDashDotDot"/>
            <a:round/>
            <a:headEnd type="none" w="med" len="med"/>
            <a:tailEnd type="triangle"/>
          </a:ln>
          <a:effectLst/>
        </p:spPr>
      </p:cxnSp>
      <p:sp>
        <p:nvSpPr>
          <p:cNvPr id="66" name="Rounded Rectangle 65"/>
          <p:cNvSpPr/>
          <p:nvPr/>
        </p:nvSpPr>
        <p:spPr bwMode="auto">
          <a:xfrm>
            <a:off x="586205" y="5116624"/>
            <a:ext cx="503011" cy="2401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Late 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67" name="Straight Arrow Connector 36"/>
          <p:cNvCxnSpPr/>
          <p:nvPr/>
        </p:nvCxnSpPr>
        <p:spPr bwMode="auto">
          <a:xfrm>
            <a:off x="1327365" y="5583602"/>
            <a:ext cx="2164603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lgDashDotDot"/>
            <a:round/>
            <a:headEnd type="none" w="med" len="med"/>
            <a:tailEnd type="triangle"/>
          </a:ln>
          <a:effectLst/>
        </p:spPr>
      </p:cxnSp>
      <p:sp>
        <p:nvSpPr>
          <p:cNvPr id="68" name="Rounded Rectangle 67"/>
          <p:cNvSpPr/>
          <p:nvPr/>
        </p:nvSpPr>
        <p:spPr bwMode="auto">
          <a:xfrm>
            <a:off x="3537711" y="5770098"/>
            <a:ext cx="503011" cy="2401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Late 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9" name="Parallelogram 68"/>
          <p:cNvSpPr/>
          <p:nvPr/>
        </p:nvSpPr>
        <p:spPr bwMode="auto">
          <a:xfrm>
            <a:off x="4777235" y="4983702"/>
            <a:ext cx="2760265" cy="1281814"/>
          </a:xfrm>
          <a:prstGeom prst="parallelogram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Successor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Tahoma" charset="0"/>
              </a:rPr>
              <a:t>Component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chemeClr val="tx1"/>
              </a:solidFill>
              <a:latin typeface="Tahoma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0" name="Triangle 69"/>
          <p:cNvSpPr/>
          <p:nvPr/>
        </p:nvSpPr>
        <p:spPr bwMode="auto">
          <a:xfrm rot="5400000">
            <a:off x="4688499" y="5484316"/>
            <a:ext cx="261382" cy="198572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b="1" dirty="0" smtClean="0">
                <a:solidFill>
                  <a:schemeClr val="bg1"/>
                </a:solidFill>
              </a:rPr>
              <a:t>In</a:t>
            </a:r>
            <a:endParaRPr kumimoji="0" lang="en-US" sz="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2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61"/>
    </mc:Choice>
    <mc:Fallback xmlns="">
      <p:transition spd="slow" advTm="63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 animBg="1"/>
      <p:bldP spid="55" grpId="0" animBg="1"/>
      <p:bldP spid="56" grpId="0" animBg="1"/>
      <p:bldP spid="58" grpId="0" animBg="1"/>
      <p:bldP spid="59" grpId="0"/>
      <p:bldP spid="60" grpId="0" animBg="1"/>
      <p:bldP spid="61" grpId="0"/>
      <p:bldP spid="62" grpId="0" animBg="1"/>
      <p:bldP spid="64" grpId="0" animBg="1"/>
      <p:bldP spid="66" grpId="0" animBg="1"/>
      <p:bldP spid="68" grpId="0" animBg="1"/>
      <p:bldP spid="69" grpId="0" animBg="1"/>
      <p:bldP spid="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Enabling Existing MBE</a:t>
            </a:r>
            <a:endParaRPr lang="en-US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68119" y="1676161"/>
            <a:ext cx="5380122" cy="505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kern="0" dirty="0" smtClean="0"/>
              <a:t>Design systems of system</a:t>
            </a:r>
          </a:p>
          <a:p>
            <a:pPr lvl="1"/>
            <a:r>
              <a:rPr lang="en-US" sz="1100" kern="0" dirty="0" smtClean="0"/>
              <a:t>Specification of failure mode state machine </a:t>
            </a:r>
            <a:endParaRPr lang="en-US" sz="1100" kern="0" dirty="0"/>
          </a:p>
          <a:p>
            <a:endParaRPr lang="en-US" sz="2000" kern="0" dirty="0" smtClean="0"/>
          </a:p>
          <a:p>
            <a:pPr marL="0" indent="0">
              <a:buNone/>
            </a:pPr>
            <a:endParaRPr lang="en-US" sz="2000" kern="0" dirty="0" smtClean="0"/>
          </a:p>
          <a:p>
            <a:endParaRPr lang="en-US" sz="2000" kern="0" dirty="0"/>
          </a:p>
          <a:p>
            <a:endParaRPr lang="en-US" sz="2000" kern="0" dirty="0" smtClean="0"/>
          </a:p>
          <a:p>
            <a:pPr marL="0" indent="0">
              <a:buNone/>
            </a:pPr>
            <a:endParaRPr lang="en-US" sz="2000" kern="0" dirty="0" smtClean="0"/>
          </a:p>
          <a:p>
            <a:r>
              <a:rPr lang="en-US" sz="2000" kern="0" dirty="0" smtClean="0"/>
              <a:t>Compositional Analysis</a:t>
            </a:r>
          </a:p>
          <a:p>
            <a:pPr lvl="1"/>
            <a:r>
              <a:rPr lang="en-US" sz="1200" kern="0" dirty="0" smtClean="0"/>
              <a:t>Explicit state model checkers</a:t>
            </a:r>
          </a:p>
          <a:p>
            <a:pPr lvl="1"/>
            <a:r>
              <a:rPr lang="en-US" sz="1200" kern="0" dirty="0" smtClean="0"/>
              <a:t>Domain specific analysis</a:t>
            </a:r>
          </a:p>
          <a:p>
            <a:pPr marL="457200" lvl="1" indent="0">
              <a:buNone/>
            </a:pPr>
            <a:endParaRPr lang="en-US" sz="1600" kern="0" dirty="0" smtClean="0"/>
          </a:p>
          <a:p>
            <a:pPr marL="457200" lvl="1" indent="0">
              <a:buNone/>
            </a:pPr>
            <a:endParaRPr lang="en-US" sz="1600" kern="0" dirty="0"/>
          </a:p>
          <a:p>
            <a:pPr marL="457200" lvl="1" indent="0">
              <a:buNone/>
            </a:pPr>
            <a:endParaRPr lang="en-US" sz="1600" kern="0" dirty="0" smtClean="0"/>
          </a:p>
          <a:p>
            <a:pPr marL="457200" lvl="1" indent="0">
              <a:buNone/>
            </a:pPr>
            <a:endParaRPr lang="en-US" sz="1600" kern="0" dirty="0"/>
          </a:p>
          <a:p>
            <a:pPr marL="457200" lvl="1" indent="0">
              <a:buNone/>
            </a:pPr>
            <a:endParaRPr lang="en-US" sz="1600" kern="0" dirty="0" smtClean="0"/>
          </a:p>
          <a:p>
            <a:pPr marL="914400" lvl="2" indent="0">
              <a:buNone/>
            </a:pPr>
            <a:endParaRPr lang="en-US" sz="12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sp>
        <p:nvSpPr>
          <p:cNvPr id="23" name="Text Box 151"/>
          <p:cNvSpPr txBox="1">
            <a:spLocks noChangeArrowheads="1"/>
          </p:cNvSpPr>
          <p:nvPr/>
        </p:nvSpPr>
        <p:spPr bwMode="auto">
          <a:xfrm>
            <a:off x="268119" y="1099324"/>
            <a:ext cx="8483600" cy="40011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2000" i="1" dirty="0" smtClean="0"/>
              <a:t>Why AADL + EMV2?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17" y="4651560"/>
            <a:ext cx="5655860" cy="1969078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97" y="2085613"/>
            <a:ext cx="5488407" cy="21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Enabling Existing MBE</a:t>
            </a:r>
            <a:endParaRPr lang="en-US" sz="4000" dirty="0"/>
          </a:p>
        </p:txBody>
      </p:sp>
      <p:sp>
        <p:nvSpPr>
          <p:cNvPr id="23" name="Text Box 151"/>
          <p:cNvSpPr txBox="1">
            <a:spLocks noChangeArrowheads="1"/>
          </p:cNvSpPr>
          <p:nvPr/>
        </p:nvSpPr>
        <p:spPr bwMode="auto">
          <a:xfrm>
            <a:off x="268119" y="1099324"/>
            <a:ext cx="8483600" cy="40011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2000" i="1" dirty="0" smtClean="0"/>
              <a:t>Documenting hazardous situation and risk controls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" y="1942012"/>
            <a:ext cx="6644802" cy="405390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 flipH="1">
            <a:off x="2643548" y="5191116"/>
            <a:ext cx="2524653" cy="635218"/>
            <a:chOff x="464865" y="4139872"/>
            <a:chExt cx="2700061" cy="546706"/>
          </a:xfrm>
        </p:grpSpPr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464865" y="4139872"/>
              <a:ext cx="1492489" cy="3443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mtClean="0"/>
                <a:t>Pump infusing higher levels of drug</a:t>
              </a:r>
              <a:endParaRPr lang="en-US" dirty="0" smtClean="0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 flipV="1">
              <a:off x="1211109" y="4484230"/>
              <a:ext cx="1953817" cy="2023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flipH="1">
            <a:off x="2809821" y="3358434"/>
            <a:ext cx="2524653" cy="558273"/>
            <a:chOff x="464865" y="4206095"/>
            <a:chExt cx="2700061" cy="480483"/>
          </a:xfrm>
        </p:grpSpPr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64865" y="4206095"/>
              <a:ext cx="1492489" cy="21191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 smtClean="0"/>
                <a:t>Hazardous situation</a:t>
              </a: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H="1" flipV="1">
              <a:off x="1211109" y="4484230"/>
              <a:ext cx="1953817" cy="2023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18" name="Text Box 57"/>
          <p:cNvSpPr txBox="1">
            <a:spLocks noChangeArrowheads="1"/>
          </p:cNvSpPr>
          <p:nvPr/>
        </p:nvSpPr>
        <p:spPr bwMode="auto">
          <a:xfrm>
            <a:off x="6224411" y="5826334"/>
            <a:ext cx="2465338" cy="830997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600" dirty="0" smtClean="0"/>
              <a:t>What can we do with our</a:t>
            </a:r>
          </a:p>
          <a:p>
            <a:pPr>
              <a:defRPr/>
            </a:pPr>
            <a:r>
              <a:rPr lang="en-US" sz="1600" dirty="0" smtClean="0">
                <a:latin typeface="Tahoma" pitchFamily="-84" charset="0"/>
                <a:ea typeface="+mn-ea"/>
                <a:cs typeface="+mn-cs"/>
              </a:rPr>
              <a:t>model + specific </a:t>
            </a:r>
          </a:p>
          <a:p>
            <a:pPr>
              <a:defRPr/>
            </a:pPr>
            <a:r>
              <a:rPr lang="en-US" sz="1600" dirty="0" smtClean="0">
                <a:latin typeface="Tahoma" pitchFamily="-84" charset="0"/>
              </a:rPr>
              <a:t>fault </a:t>
            </a:r>
            <a:r>
              <a:rPr lang="en-US" sz="1600" dirty="0" smtClean="0">
                <a:latin typeface="Tahoma" pitchFamily="-84" charset="0"/>
                <a:ea typeface="+mn-ea"/>
                <a:cs typeface="+mn-cs"/>
              </a:rPr>
              <a:t>information?</a:t>
            </a:r>
            <a:endParaRPr lang="en-US" sz="1600" dirty="0">
              <a:latin typeface="Tahoma" pitchFamily="-8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78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Focus of This </a:t>
            </a:r>
            <a:r>
              <a:rPr lang="en-US" sz="4000" dirty="0"/>
              <a:t>T</a:t>
            </a:r>
            <a:r>
              <a:rPr lang="en-US" sz="4000" dirty="0" smtClean="0"/>
              <a:t>alk</a:t>
            </a:r>
            <a:endParaRPr lang="en-US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31800" y="1319622"/>
            <a:ext cx="4990702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57200" indent="-457200">
              <a:buSzPct val="75000"/>
              <a:buFont typeface="+mj-lt"/>
              <a:buAutoNum type="arabicPeriod"/>
            </a:pPr>
            <a:r>
              <a:rPr lang="en-US" sz="2400" kern="0" dirty="0" smtClean="0"/>
              <a:t>Enabling existing model based engineering technology</a:t>
            </a:r>
          </a:p>
          <a:p>
            <a:pPr lvl="1"/>
            <a:r>
              <a:rPr lang="en-US" sz="1600" kern="0" dirty="0" smtClean="0"/>
              <a:t>Interoperable system design</a:t>
            </a:r>
          </a:p>
          <a:p>
            <a:pPr lvl="1"/>
            <a:r>
              <a:rPr lang="en-US" sz="1600" kern="0" dirty="0" smtClean="0"/>
              <a:t>Specification of risk management properties</a:t>
            </a:r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5271247" y="1143000"/>
            <a:ext cx="3307977" cy="2573631"/>
            <a:chOff x="5123331" y="1352379"/>
            <a:chExt cx="3375211" cy="28663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247" y="1352379"/>
              <a:ext cx="1210236" cy="121628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696637" y="1545025"/>
              <a:ext cx="1631576" cy="26736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ts val="3560"/>
                </a:lnSpc>
              </a:pPr>
              <a:r>
                <a:rPr lang="en-US" sz="4400" dirty="0" smtClean="0">
                  <a:solidFill>
                    <a:srgbClr val="ECA000"/>
                  </a:solidFill>
                </a:rPr>
                <a:t>AADL</a:t>
              </a:r>
              <a:endParaRPr lang="en-US" sz="900" dirty="0" smtClean="0">
                <a:solidFill>
                  <a:srgbClr val="ECA000"/>
                </a:solidFill>
              </a:endParaRPr>
            </a:p>
            <a:p>
              <a:pPr>
                <a:lnSpc>
                  <a:spcPts val="3560"/>
                </a:lnSpc>
              </a:pPr>
              <a:r>
                <a:rPr lang="en-US" sz="3200" dirty="0">
                  <a:solidFill>
                    <a:srgbClr val="ECA000"/>
                  </a:solidFill>
                </a:rPr>
                <a:t>+</a:t>
              </a:r>
              <a:endParaRPr lang="en-US" sz="900" dirty="0">
                <a:solidFill>
                  <a:srgbClr val="ECA000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331" y="2605561"/>
              <a:ext cx="1680884" cy="76863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696637" y="2509099"/>
              <a:ext cx="1801905" cy="83099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4800" dirty="0" smtClean="0">
                  <a:solidFill>
                    <a:srgbClr val="ECA000"/>
                  </a:solidFill>
                </a:rPr>
                <a:t>EMV2</a:t>
              </a:r>
              <a:endParaRPr lang="en-US" dirty="0">
                <a:solidFill>
                  <a:srgbClr val="ECA000"/>
                </a:solidFill>
              </a:endParaRP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4264212" y="3300323"/>
            <a:ext cx="4839447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75000"/>
              <a:buFont typeface="+mj-lt"/>
              <a:buAutoNum type="arabicPeriod" startAt="2"/>
            </a:pPr>
            <a:r>
              <a:rPr lang="en-US" sz="2400" kern="0" dirty="0"/>
              <a:t>Providing tools for incremental design and risk management </a:t>
            </a:r>
          </a:p>
          <a:p>
            <a:endParaRPr lang="en-US" sz="1800" kern="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31800" y="4398463"/>
            <a:ext cx="4409142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endParaRPr lang="en-US" sz="1800" kern="0" dirty="0"/>
          </a:p>
          <a:p>
            <a:r>
              <a:rPr lang="en-US" sz="2400" kern="0" dirty="0"/>
              <a:t>Generating reports for strict emerging interoperable medical device standards</a:t>
            </a:r>
          </a:p>
          <a:p>
            <a:pPr lvl="1"/>
            <a:r>
              <a:rPr lang="en-US" sz="1400" b="1" kern="0" dirty="0"/>
              <a:t>ANSI/AAMI IEC80001</a:t>
            </a:r>
          </a:p>
          <a:p>
            <a:pPr lvl="1"/>
            <a:r>
              <a:rPr lang="cs-CZ" sz="1400" b="1" dirty="0"/>
              <a:t>ISO 14971</a:t>
            </a:r>
            <a:endParaRPr lang="en-US" sz="1400" kern="0" dirty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grpSp>
        <p:nvGrpSpPr>
          <p:cNvPr id="35" name="Group 34"/>
          <p:cNvGrpSpPr/>
          <p:nvPr/>
        </p:nvGrpSpPr>
        <p:grpSpPr>
          <a:xfrm>
            <a:off x="5315861" y="4841842"/>
            <a:ext cx="2736147" cy="1813569"/>
            <a:chOff x="5048209" y="4721703"/>
            <a:chExt cx="2736147" cy="181356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0022" y="4721703"/>
              <a:ext cx="1444334" cy="132878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09" y="4803232"/>
              <a:ext cx="1377681" cy="173204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596800" y="3050777"/>
            <a:ext cx="3106869" cy="1402560"/>
            <a:chOff x="431799" y="2903915"/>
            <a:chExt cx="3196114" cy="1448033"/>
          </a:xfrm>
        </p:grpSpPr>
        <p:grpSp>
          <p:nvGrpSpPr>
            <p:cNvPr id="36" name="Group 35"/>
            <p:cNvGrpSpPr/>
            <p:nvPr/>
          </p:nvGrpSpPr>
          <p:grpSpPr>
            <a:xfrm>
              <a:off x="431799" y="2903915"/>
              <a:ext cx="2232210" cy="771345"/>
              <a:chOff x="860614" y="3299287"/>
              <a:chExt cx="2779060" cy="90581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14" y="3299287"/>
                <a:ext cx="905818" cy="905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837768" y="3318980"/>
                <a:ext cx="1801906" cy="83099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fontScale="70000" lnSpcReduction="20000"/>
              </a:bodyPr>
              <a:lstStyle/>
              <a:p>
                <a:r>
                  <a:rPr lang="en-US" sz="4800" dirty="0" smtClean="0">
                    <a:solidFill>
                      <a:srgbClr val="7942C1"/>
                    </a:solidFill>
                  </a:rPr>
                  <a:t>AWAS</a:t>
                </a:r>
                <a:endParaRPr lang="en-US" sz="3600" dirty="0">
                  <a:solidFill>
                    <a:srgbClr val="7942C1"/>
                  </a:solidFill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 bwMode="auto">
            <a:xfrm>
              <a:off x="763752" y="3761880"/>
              <a:ext cx="1001283" cy="56263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Design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Decisions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2335848" y="3789317"/>
              <a:ext cx="1292065" cy="56263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Risk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Management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40" name="Straight Arrow Connector 39"/>
            <p:cNvCxnSpPr>
              <a:stCxn id="37" idx="0"/>
              <a:endCxn id="38" idx="0"/>
            </p:cNvCxnSpPr>
            <p:nvPr/>
          </p:nvCxnSpPr>
          <p:spPr bwMode="auto">
            <a:xfrm rot="16200000" flipH="1">
              <a:off x="2109418" y="2916855"/>
              <a:ext cx="27437" cy="1717487"/>
            </a:xfrm>
            <a:prstGeom prst="curvedConnector3">
              <a:avLst>
                <a:gd name="adj1" fmla="val -833181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4"/>
              <a:endCxn id="37" idx="4"/>
            </p:cNvCxnSpPr>
            <p:nvPr/>
          </p:nvCxnSpPr>
          <p:spPr bwMode="auto">
            <a:xfrm rot="5400000" flipH="1">
              <a:off x="2109419" y="3479486"/>
              <a:ext cx="27437" cy="1717487"/>
            </a:xfrm>
            <a:prstGeom prst="curvedConnector3">
              <a:avLst>
                <a:gd name="adj1" fmla="val -833181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ounded Rectangle 43"/>
          <p:cNvSpPr/>
          <p:nvPr/>
        </p:nvSpPr>
        <p:spPr bwMode="auto">
          <a:xfrm>
            <a:off x="562960" y="2973787"/>
            <a:ext cx="8276239" cy="1815353"/>
          </a:xfrm>
          <a:prstGeom prst="roundRect">
            <a:avLst/>
          </a:prstGeom>
          <a:solidFill>
            <a:schemeClr val="accent6">
              <a:alpha val="14000"/>
            </a:schemeClr>
          </a:solidFill>
          <a:ln>
            <a:solidFill>
              <a:schemeClr val="accent6">
                <a:shade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2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Medical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581" y="1579132"/>
            <a:ext cx="6899275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4643269" y="2582432"/>
            <a:ext cx="4108450" cy="3270250"/>
            <a:chOff x="4728492" y="2621150"/>
            <a:chExt cx="4109716" cy="3269682"/>
          </a:xfrm>
        </p:grpSpPr>
        <p:sp>
          <p:nvSpPr>
            <p:cNvPr id="6" name="Text Box 43"/>
            <p:cNvSpPr txBox="1">
              <a:spLocks noChangeArrowheads="1"/>
            </p:cNvSpPr>
            <p:nvPr/>
          </p:nvSpPr>
          <p:spPr bwMode="auto">
            <a:xfrm>
              <a:off x="7153351" y="4876595"/>
              <a:ext cx="1684857" cy="276177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l">
                <a:defRPr/>
              </a:pPr>
              <a:r>
                <a:rPr lang="en-US" sz="1200" dirty="0">
                  <a:latin typeface="Tahoma" pitchFamily="-84" charset="0"/>
                  <a:ea typeface="+mn-ea"/>
                  <a:cs typeface="+mn-cs"/>
                </a:rPr>
                <a:t>Information Systems</a:t>
              </a:r>
            </a:p>
          </p:txBody>
        </p:sp>
        <p:grpSp>
          <p:nvGrpSpPr>
            <p:cNvPr id="7" name="Group 27"/>
            <p:cNvGrpSpPr>
              <a:grpSpLocks/>
            </p:cNvGrpSpPr>
            <p:nvPr/>
          </p:nvGrpSpPr>
          <p:grpSpPr bwMode="auto">
            <a:xfrm>
              <a:off x="4728492" y="2621150"/>
              <a:ext cx="3080272" cy="3269682"/>
              <a:chOff x="4728492" y="2621150"/>
              <a:chExt cx="3080272" cy="3269682"/>
            </a:xfrm>
          </p:grpSpPr>
          <p:sp>
            <p:nvSpPr>
              <p:cNvPr id="8" name="Line 44"/>
              <p:cNvSpPr>
                <a:spLocks noChangeShapeType="1"/>
              </p:cNvSpPr>
              <p:nvPr/>
            </p:nvSpPr>
            <p:spPr bwMode="auto">
              <a:xfrm flipH="1" flipV="1">
                <a:off x="7280764" y="3520344"/>
                <a:ext cx="528000" cy="134364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Oval 7"/>
              <p:cNvSpPr>
                <a:spLocks noChangeArrowheads="1"/>
              </p:cNvSpPr>
              <p:nvPr/>
            </p:nvSpPr>
            <p:spPr bwMode="auto">
              <a:xfrm>
                <a:off x="4728492" y="4224465"/>
                <a:ext cx="1918416" cy="16663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" name="Oval 8"/>
              <p:cNvSpPr>
                <a:spLocks noChangeArrowheads="1"/>
              </p:cNvSpPr>
              <p:nvPr/>
            </p:nvSpPr>
            <p:spPr bwMode="auto">
              <a:xfrm>
                <a:off x="6601872" y="2621150"/>
                <a:ext cx="1080087" cy="106214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" name="Line 44"/>
              <p:cNvSpPr>
                <a:spLocks noChangeShapeType="1"/>
              </p:cNvSpPr>
              <p:nvPr/>
            </p:nvSpPr>
            <p:spPr bwMode="auto">
              <a:xfrm flipH="1">
                <a:off x="6673926" y="5026122"/>
                <a:ext cx="459339" cy="13511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2471569" y="5024007"/>
            <a:ext cx="1347787" cy="1216025"/>
            <a:chOff x="2557178" y="5062152"/>
            <a:chExt cx="1347948" cy="1216156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57178" y="5062152"/>
              <a:ext cx="802303" cy="738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43"/>
            <p:cNvSpPr txBox="1">
              <a:spLocks noChangeArrowheads="1"/>
            </p:cNvSpPr>
            <p:nvPr/>
          </p:nvSpPr>
          <p:spPr bwMode="auto">
            <a:xfrm>
              <a:off x="3144623" y="6002053"/>
              <a:ext cx="760503" cy="27625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l">
                <a:defRPr/>
              </a:pPr>
              <a:r>
                <a:rPr lang="en-US" sz="1200" dirty="0">
                  <a:latin typeface="Tahoma" pitchFamily="-84" charset="0"/>
                  <a:ea typeface="+mn-ea"/>
                  <a:cs typeface="+mn-cs"/>
                </a:rPr>
                <a:t>Sensors</a:t>
              </a:r>
            </a:p>
          </p:txBody>
        </p:sp>
        <p:sp>
          <p:nvSpPr>
            <p:cNvPr id="15" name="Line 44"/>
            <p:cNvSpPr>
              <a:spLocks noChangeShapeType="1"/>
            </p:cNvSpPr>
            <p:nvPr/>
          </p:nvSpPr>
          <p:spPr bwMode="auto">
            <a:xfrm flipH="1" flipV="1">
              <a:off x="3299112" y="5708412"/>
              <a:ext cx="225869" cy="31366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" name="Group 25"/>
          <p:cNvGrpSpPr>
            <a:grpSpLocks/>
          </p:cNvGrpSpPr>
          <p:nvPr/>
        </p:nvGrpSpPr>
        <p:grpSpPr bwMode="auto">
          <a:xfrm>
            <a:off x="576094" y="4082619"/>
            <a:ext cx="2041525" cy="1312863"/>
            <a:chOff x="662306" y="4121280"/>
            <a:chExt cx="2041908" cy="1313280"/>
          </a:xfrm>
        </p:grpSpPr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1577783" y="4121280"/>
              <a:ext cx="1126431" cy="4149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44"/>
            <p:cNvSpPr>
              <a:spLocks noChangeShapeType="1"/>
            </p:cNvSpPr>
            <p:nvPr/>
          </p:nvSpPr>
          <p:spPr bwMode="auto">
            <a:xfrm flipV="1">
              <a:off x="1200912" y="4435212"/>
              <a:ext cx="418991" cy="2476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Text Box 43"/>
            <p:cNvSpPr txBox="1">
              <a:spLocks noChangeArrowheads="1"/>
            </p:cNvSpPr>
            <p:nvPr/>
          </p:nvSpPr>
          <p:spPr bwMode="auto">
            <a:xfrm>
              <a:off x="662306" y="4675494"/>
              <a:ext cx="962205" cy="2779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l">
                <a:defRPr/>
              </a:pPr>
              <a:r>
                <a:rPr lang="en-US" sz="1200" dirty="0">
                  <a:latin typeface="Tahoma" pitchFamily="-84" charset="0"/>
                  <a:ea typeface="+mn-ea"/>
                  <a:cs typeface="+mn-cs"/>
                </a:rPr>
                <a:t>Actuators</a:t>
              </a:r>
            </a:p>
          </p:txBody>
        </p:sp>
        <p:sp>
          <p:nvSpPr>
            <p:cNvPr id="20" name="Line 44"/>
            <p:cNvSpPr>
              <a:spLocks noChangeShapeType="1"/>
            </p:cNvSpPr>
            <p:nvPr/>
          </p:nvSpPr>
          <p:spPr bwMode="auto">
            <a:xfrm flipH="1" flipV="1">
              <a:off x="1174995" y="4968000"/>
              <a:ext cx="207352" cy="4665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2938294" y="2031569"/>
            <a:ext cx="2416175" cy="1022349"/>
            <a:chOff x="3023881" y="2070480"/>
            <a:chExt cx="2415992" cy="1022480"/>
          </a:xfrm>
        </p:grpSpPr>
        <p:sp>
          <p:nvSpPr>
            <p:cNvPr id="22" name="Oval 17"/>
            <p:cNvSpPr>
              <a:spLocks noChangeArrowheads="1"/>
            </p:cNvSpPr>
            <p:nvPr/>
          </p:nvSpPr>
          <p:spPr bwMode="auto">
            <a:xfrm>
              <a:off x="4313442" y="2070480"/>
              <a:ext cx="1126431" cy="8498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Text Box 43"/>
            <p:cNvSpPr txBox="1">
              <a:spLocks noChangeArrowheads="1"/>
            </p:cNvSpPr>
            <p:nvPr/>
          </p:nvSpPr>
          <p:spPr bwMode="auto">
            <a:xfrm>
              <a:off x="3023881" y="2630939"/>
              <a:ext cx="1192122" cy="46202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l">
                <a:defRPr/>
              </a:pPr>
              <a:r>
                <a:rPr lang="en-US" sz="1200" smtClean="0">
                  <a:latin typeface="Tahoma" pitchFamily="-84" charset="0"/>
                  <a:ea typeface="+mn-ea"/>
                  <a:cs typeface="+mn-cs"/>
                </a:rPr>
                <a:t>Sensor Data Displays</a:t>
              </a:r>
              <a:endParaRPr lang="en-US" sz="1200" dirty="0">
                <a:latin typeface="Tahoma" pitchFamily="-84" charset="0"/>
                <a:ea typeface="+mn-ea"/>
                <a:cs typeface="+mn-cs"/>
              </a:endParaRPr>
            </a:p>
          </p:txBody>
        </p:sp>
        <p:sp>
          <p:nvSpPr>
            <p:cNvPr id="24" name="Line 44"/>
            <p:cNvSpPr>
              <a:spLocks noChangeShapeType="1"/>
            </p:cNvSpPr>
            <p:nvPr/>
          </p:nvSpPr>
          <p:spPr bwMode="auto">
            <a:xfrm flipH="1">
              <a:off x="4207513" y="2773440"/>
              <a:ext cx="276470" cy="2419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5" name="Group 32"/>
          <p:cNvGrpSpPr>
            <a:grpSpLocks/>
          </p:cNvGrpSpPr>
          <p:nvPr/>
        </p:nvGrpSpPr>
        <p:grpSpPr bwMode="auto">
          <a:xfrm>
            <a:off x="7153106" y="3085669"/>
            <a:ext cx="1574800" cy="939800"/>
            <a:chOff x="7239000" y="3124200"/>
            <a:chExt cx="1574800" cy="939800"/>
          </a:xfrm>
        </p:grpSpPr>
        <p:sp>
          <p:nvSpPr>
            <p:cNvPr id="26" name="Text Box 43"/>
            <p:cNvSpPr txBox="1">
              <a:spLocks noChangeArrowheads="1"/>
            </p:cNvSpPr>
            <p:nvPr/>
          </p:nvSpPr>
          <p:spPr bwMode="auto">
            <a:xfrm>
              <a:off x="7932738" y="3625850"/>
              <a:ext cx="881062" cy="27781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l">
                <a:defRPr/>
              </a:pPr>
              <a:r>
                <a:rPr lang="en-US" sz="1200" dirty="0">
                  <a:latin typeface="Tahoma" pitchFamily="-84" charset="0"/>
                  <a:ea typeface="+mn-ea"/>
                  <a:cs typeface="+mn-cs"/>
                </a:rPr>
                <a:t>Clinicians</a:t>
              </a:r>
            </a:p>
          </p:txBody>
        </p:sp>
        <p:sp>
          <p:nvSpPr>
            <p:cNvPr id="27" name="Line 44"/>
            <p:cNvSpPr>
              <a:spLocks noChangeShapeType="1"/>
            </p:cNvSpPr>
            <p:nvPr/>
          </p:nvSpPr>
          <p:spPr bwMode="auto">
            <a:xfrm flipH="1">
              <a:off x="7239000" y="3797300"/>
              <a:ext cx="749299" cy="2667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Line 44"/>
            <p:cNvSpPr>
              <a:spLocks noChangeShapeType="1"/>
            </p:cNvSpPr>
            <p:nvPr/>
          </p:nvSpPr>
          <p:spPr bwMode="auto">
            <a:xfrm>
              <a:off x="7937500" y="3124200"/>
              <a:ext cx="266700" cy="5207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" name="Group 36"/>
          <p:cNvGrpSpPr>
            <a:grpSpLocks/>
          </p:cNvGrpSpPr>
          <p:nvPr/>
        </p:nvGrpSpPr>
        <p:grpSpPr bwMode="auto">
          <a:xfrm>
            <a:off x="1255544" y="4993844"/>
            <a:ext cx="881062" cy="1106488"/>
            <a:chOff x="1341603" y="5031644"/>
            <a:chExt cx="880897" cy="1106964"/>
          </a:xfrm>
        </p:grpSpPr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1341603" y="5862264"/>
              <a:ext cx="880897" cy="2763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l">
                <a:defRPr/>
              </a:pPr>
              <a:r>
                <a:rPr lang="en-US" sz="1200" i="1" dirty="0">
                  <a:latin typeface="Tahoma" pitchFamily="-84" charset="0"/>
                  <a:ea typeface="+mn-ea"/>
                  <a:cs typeface="+mn-cs"/>
                </a:rPr>
                <a:t>Patient !</a:t>
              </a:r>
            </a:p>
          </p:txBody>
        </p:sp>
        <p:sp>
          <p:nvSpPr>
            <p:cNvPr id="31" name="Line 44"/>
            <p:cNvSpPr>
              <a:spLocks noChangeShapeType="1"/>
            </p:cNvSpPr>
            <p:nvPr/>
          </p:nvSpPr>
          <p:spPr bwMode="auto">
            <a:xfrm flipV="1">
              <a:off x="1714500" y="5031644"/>
              <a:ext cx="486264" cy="772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2" name="Text Box 151"/>
          <p:cNvSpPr txBox="1">
            <a:spLocks noChangeArrowheads="1"/>
          </p:cNvSpPr>
          <p:nvPr/>
        </p:nvSpPr>
        <p:spPr bwMode="auto">
          <a:xfrm>
            <a:off x="268119" y="1108289"/>
            <a:ext cx="8483600" cy="40011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2000" i="1" dirty="0" smtClean="0"/>
              <a:t>In the past, health care involved a variety of system components.</a:t>
            </a:r>
          </a:p>
        </p:txBody>
      </p:sp>
      <p:sp>
        <p:nvSpPr>
          <p:cNvPr id="34" name="Text Box 43"/>
          <p:cNvSpPr txBox="1">
            <a:spLocks noChangeArrowheads="1"/>
          </p:cNvSpPr>
          <p:nvPr/>
        </p:nvSpPr>
        <p:spPr bwMode="auto">
          <a:xfrm>
            <a:off x="2337823" y="1534529"/>
            <a:ext cx="434419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 eaLnBrk="1" hangingPunct="1"/>
            <a:r>
              <a:rPr lang="en-US" altLang="x-none" sz="1200" i="1" dirty="0"/>
              <a:t>Unfortunately, </a:t>
            </a:r>
            <a:r>
              <a:rPr lang="en-US" altLang="x-none" sz="1200" i="1" dirty="0" smtClean="0"/>
              <a:t>these </a:t>
            </a:r>
            <a:r>
              <a:rPr lang="en-US" altLang="x-none" sz="1200" i="1" dirty="0"/>
              <a:t>components </a:t>
            </a:r>
            <a:r>
              <a:rPr lang="en-US" altLang="x-none" sz="1200" i="1" dirty="0" smtClean="0"/>
              <a:t>are largely un-integrated</a:t>
            </a:r>
            <a:r>
              <a:rPr lang="en-US" altLang="x-none" sz="1200" i="1" dirty="0"/>
              <a:t>. Therefore, lacks automated </a:t>
            </a:r>
            <a:r>
              <a:rPr lang="en-US" altLang="x-none" sz="1200" i="1" dirty="0" smtClean="0"/>
              <a:t>solutions. </a:t>
            </a:r>
            <a:endParaRPr lang="en-US" altLang="x-none" sz="12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778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8"/>
    </mc:Choice>
    <mc:Fallback xmlns="">
      <p:transition spd="slow" advTm="21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Tools: Incremental Analysis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6133976" y="1900501"/>
            <a:ext cx="2784185" cy="571537"/>
            <a:chOff x="6133976" y="1900501"/>
            <a:chExt cx="2784185" cy="571537"/>
          </a:xfrm>
        </p:grpSpPr>
        <p:sp>
          <p:nvSpPr>
            <p:cNvPr id="37" name="Oval 36"/>
            <p:cNvSpPr/>
            <p:nvPr/>
          </p:nvSpPr>
          <p:spPr bwMode="auto">
            <a:xfrm>
              <a:off x="6133976" y="1900501"/>
              <a:ext cx="973324" cy="54496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Design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Decisions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662174" y="1927076"/>
              <a:ext cx="1255987" cy="54496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Risk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Management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40" name="Straight Arrow Connector 39"/>
            <p:cNvCxnSpPr>
              <a:stCxn id="37" idx="0"/>
              <a:endCxn id="38" idx="0"/>
            </p:cNvCxnSpPr>
            <p:nvPr/>
          </p:nvCxnSpPr>
          <p:spPr bwMode="auto">
            <a:xfrm rot="16200000" flipH="1">
              <a:off x="7442115" y="1079024"/>
              <a:ext cx="26575" cy="1669530"/>
            </a:xfrm>
            <a:prstGeom prst="curvedConnector3">
              <a:avLst>
                <a:gd name="adj1" fmla="val -833181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4"/>
              <a:endCxn id="37" idx="4"/>
            </p:cNvCxnSpPr>
            <p:nvPr/>
          </p:nvCxnSpPr>
          <p:spPr bwMode="auto">
            <a:xfrm rot="5400000" flipH="1">
              <a:off x="7442116" y="1623986"/>
              <a:ext cx="26575" cy="1669530"/>
            </a:xfrm>
            <a:prstGeom prst="curvedConnector3">
              <a:avLst>
                <a:gd name="adj1" fmla="val -833181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Box 151"/>
          <p:cNvSpPr txBox="1">
            <a:spLocks noChangeArrowheads="1"/>
          </p:cNvSpPr>
          <p:nvPr/>
        </p:nvSpPr>
        <p:spPr bwMode="auto">
          <a:xfrm>
            <a:off x="268119" y="1099324"/>
            <a:ext cx="8483600" cy="40011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2000" i="1" dirty="0" smtClean="0"/>
              <a:t>Domain specific tool support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4875709" y="2780025"/>
            <a:ext cx="1383738" cy="391654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91217" y="2440339"/>
            <a:ext cx="3701323" cy="1708328"/>
            <a:chOff x="844347" y="2926256"/>
            <a:chExt cx="3701323" cy="1708328"/>
          </a:xfrm>
        </p:grpSpPr>
        <p:sp>
          <p:nvSpPr>
            <p:cNvPr id="27" name="Rectangle 26"/>
            <p:cNvSpPr/>
            <p:nvPr/>
          </p:nvSpPr>
          <p:spPr bwMode="auto">
            <a:xfrm>
              <a:off x="844347" y="3410291"/>
              <a:ext cx="554791" cy="34539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Patient</a:t>
              </a:r>
              <a:endParaRPr kumimoji="0" 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368909" y="2989185"/>
              <a:ext cx="554791" cy="34539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PulseOx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366609" y="3440889"/>
              <a:ext cx="554791" cy="34539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Capnography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2366609" y="4289185"/>
              <a:ext cx="554791" cy="34539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Pump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990879" y="3541970"/>
              <a:ext cx="554791" cy="34539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PcaApp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541373" y="3077780"/>
              <a:ext cx="587893" cy="34539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>
                  <a:latin typeface="Tahoma" charset="0"/>
                </a:rPr>
                <a:t>P</a:t>
              </a:r>
              <a:r>
                <a:rPr kumimoji="0" lang="en-US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ulse</a:t>
              </a:r>
              <a:endParaRPr kumimoji="0" 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1541372" y="3754401"/>
              <a:ext cx="587893" cy="34539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err="1" smtClean="0">
                  <a:latin typeface="Tahoma" charset="0"/>
                </a:rPr>
                <a:t>CapMeasure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1200053" y="4286524"/>
              <a:ext cx="587893" cy="34539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err="1" smtClean="0">
                  <a:latin typeface="Tahoma" charset="0"/>
                </a:rPr>
                <a:t>IVLine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3140051" y="2926256"/>
              <a:ext cx="587893" cy="34539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Tahoma" charset="0"/>
                </a:rPr>
                <a:t>SpO2_logic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3137472" y="3379679"/>
              <a:ext cx="587893" cy="34539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Tahoma" charset="0"/>
                </a:rPr>
                <a:t>EtCO2_logic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3135310" y="3833102"/>
              <a:ext cx="587893" cy="34539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err="1" smtClean="0">
                  <a:latin typeface="Tahoma" charset="0"/>
                </a:rPr>
                <a:t>RR_logic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3140051" y="4286524"/>
              <a:ext cx="587893" cy="34539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err="1" smtClean="0">
                  <a:latin typeface="Tahoma" charset="0"/>
                </a:rPr>
                <a:t>App_Pump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51" name="Straight Arrow Connector 14"/>
            <p:cNvCxnSpPr>
              <a:stCxn id="31" idx="3"/>
              <a:endCxn id="41" idx="2"/>
            </p:cNvCxnSpPr>
            <p:nvPr/>
          </p:nvCxnSpPr>
          <p:spPr bwMode="auto">
            <a:xfrm flipV="1">
              <a:off x="1399138" y="3250480"/>
              <a:ext cx="142235" cy="332511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Straight Arrow Connector 14"/>
            <p:cNvCxnSpPr>
              <a:stCxn id="31" idx="3"/>
            </p:cNvCxnSpPr>
            <p:nvPr/>
          </p:nvCxnSpPr>
          <p:spPr bwMode="auto">
            <a:xfrm>
              <a:off x="1399138" y="3582991"/>
              <a:ext cx="142234" cy="34411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14"/>
            <p:cNvCxnSpPr>
              <a:stCxn id="41" idx="6"/>
            </p:cNvCxnSpPr>
            <p:nvPr/>
          </p:nvCxnSpPr>
          <p:spPr bwMode="auto">
            <a:xfrm flipV="1">
              <a:off x="2129265" y="3161885"/>
              <a:ext cx="239643" cy="88595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14"/>
            <p:cNvCxnSpPr/>
            <p:nvPr/>
          </p:nvCxnSpPr>
          <p:spPr bwMode="auto">
            <a:xfrm flipV="1">
              <a:off x="2129265" y="3613588"/>
              <a:ext cx="237344" cy="31351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14"/>
            <p:cNvCxnSpPr/>
            <p:nvPr/>
          </p:nvCxnSpPr>
          <p:spPr bwMode="auto">
            <a:xfrm flipV="1">
              <a:off x="2923700" y="3098956"/>
              <a:ext cx="216351" cy="6292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14"/>
            <p:cNvCxnSpPr/>
            <p:nvPr/>
          </p:nvCxnSpPr>
          <p:spPr bwMode="auto">
            <a:xfrm>
              <a:off x="2921400" y="3552378"/>
              <a:ext cx="216071" cy="1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14"/>
            <p:cNvCxnSpPr/>
            <p:nvPr/>
          </p:nvCxnSpPr>
          <p:spPr bwMode="auto">
            <a:xfrm>
              <a:off x="2921400" y="3613588"/>
              <a:ext cx="213909" cy="392213"/>
            </a:xfrm>
            <a:prstGeom prst="bentConnector3">
              <a:avLst>
                <a:gd name="adj1" fmla="val 34483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8" name="Straight Arrow Connector 14"/>
            <p:cNvCxnSpPr/>
            <p:nvPr/>
          </p:nvCxnSpPr>
          <p:spPr bwMode="auto">
            <a:xfrm>
              <a:off x="3727943" y="3098956"/>
              <a:ext cx="262936" cy="61571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14"/>
            <p:cNvCxnSpPr/>
            <p:nvPr/>
          </p:nvCxnSpPr>
          <p:spPr bwMode="auto">
            <a:xfrm>
              <a:off x="3725364" y="3552379"/>
              <a:ext cx="265515" cy="162291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Arrow Connector 14"/>
            <p:cNvCxnSpPr/>
            <p:nvPr/>
          </p:nvCxnSpPr>
          <p:spPr bwMode="auto">
            <a:xfrm flipV="1">
              <a:off x="3723202" y="3714670"/>
              <a:ext cx="267677" cy="291132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14"/>
            <p:cNvCxnSpPr/>
            <p:nvPr/>
          </p:nvCxnSpPr>
          <p:spPr bwMode="auto">
            <a:xfrm flipH="1">
              <a:off x="3727943" y="3714670"/>
              <a:ext cx="817727" cy="744554"/>
            </a:xfrm>
            <a:prstGeom prst="bentConnector3">
              <a:avLst>
                <a:gd name="adj1" fmla="val -13482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Straight Arrow Connector 14"/>
            <p:cNvCxnSpPr/>
            <p:nvPr/>
          </p:nvCxnSpPr>
          <p:spPr bwMode="auto">
            <a:xfrm rot="10800000" flipV="1">
              <a:off x="2921400" y="4459224"/>
              <a:ext cx="218651" cy="266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14"/>
            <p:cNvCxnSpPr/>
            <p:nvPr/>
          </p:nvCxnSpPr>
          <p:spPr bwMode="auto">
            <a:xfrm rot="10800000">
              <a:off x="1787946" y="4459224"/>
              <a:ext cx="578663" cy="266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14"/>
            <p:cNvCxnSpPr>
              <a:endCxn id="31" idx="1"/>
            </p:cNvCxnSpPr>
            <p:nvPr/>
          </p:nvCxnSpPr>
          <p:spPr bwMode="auto">
            <a:xfrm rot="10800000">
              <a:off x="844347" y="3582991"/>
              <a:ext cx="355706" cy="876233"/>
            </a:xfrm>
            <a:prstGeom prst="bentConnector3">
              <a:avLst>
                <a:gd name="adj1" fmla="val 130994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3" y="3720188"/>
            <a:ext cx="3965022" cy="1825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32" y="4839036"/>
            <a:ext cx="2073740" cy="1490875"/>
          </a:xfrm>
          <a:prstGeom prst="rect">
            <a:avLst/>
          </a:prstGeom>
        </p:spPr>
      </p:pic>
      <p:sp>
        <p:nvSpPr>
          <p:cNvPr id="65" name="Content Placeholder 2"/>
          <p:cNvSpPr txBox="1">
            <a:spLocks/>
          </p:cNvSpPr>
          <p:nvPr/>
        </p:nvSpPr>
        <p:spPr bwMode="auto">
          <a:xfrm>
            <a:off x="285163" y="1531826"/>
            <a:ext cx="5380122" cy="92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1800" kern="0" dirty="0" smtClean="0"/>
              <a:t>Incremental design &amp; analysis</a:t>
            </a:r>
          </a:p>
          <a:p>
            <a:r>
              <a:rPr lang="en-US" sz="1800" kern="0" dirty="0" smtClean="0"/>
              <a:t>Hazard analysis as graph reachability </a:t>
            </a:r>
          </a:p>
        </p:txBody>
      </p:sp>
      <p:sp>
        <p:nvSpPr>
          <p:cNvPr id="66" name="Text Box 55"/>
          <p:cNvSpPr txBox="1">
            <a:spLocks noChangeArrowheads="1"/>
          </p:cNvSpPr>
          <p:nvPr/>
        </p:nvSpPr>
        <p:spPr bwMode="auto">
          <a:xfrm>
            <a:off x="5916483" y="2811334"/>
            <a:ext cx="1066318" cy="40011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 dirty="0" smtClean="0">
                <a:latin typeface="Tahoma" pitchFamily="-84" charset="0"/>
                <a:ea typeface="+mn-ea"/>
              </a:rPr>
              <a:t>Abstract </a:t>
            </a:r>
          </a:p>
          <a:p>
            <a:pPr>
              <a:defRPr/>
            </a:pPr>
            <a:r>
              <a:rPr lang="en-US" i="1" dirty="0" smtClean="0">
                <a:latin typeface="Tahoma" pitchFamily="-84" charset="0"/>
                <a:ea typeface="+mn-ea"/>
              </a:rPr>
              <a:t>Design Concept</a:t>
            </a:r>
            <a:endParaRPr lang="en-US" i="1" dirty="0">
              <a:latin typeface="Tahoma" pitchFamily="-84" charset="0"/>
              <a:ea typeface="+mn-ea"/>
            </a:endParaRPr>
          </a:p>
        </p:txBody>
      </p:sp>
      <p:sp>
        <p:nvSpPr>
          <p:cNvPr id="68" name="Text Box 55"/>
          <p:cNvSpPr txBox="1">
            <a:spLocks noChangeArrowheads="1"/>
          </p:cNvSpPr>
          <p:nvPr/>
        </p:nvSpPr>
        <p:spPr bwMode="auto">
          <a:xfrm>
            <a:off x="5943252" y="5929801"/>
            <a:ext cx="1005403" cy="40011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 dirty="0" smtClean="0">
                <a:latin typeface="Tahoma" pitchFamily="-84" charset="0"/>
                <a:ea typeface="+mn-ea"/>
              </a:rPr>
              <a:t>Detailed Error </a:t>
            </a:r>
          </a:p>
          <a:p>
            <a:pPr>
              <a:defRPr/>
            </a:pPr>
            <a:r>
              <a:rPr lang="en-US" i="1" dirty="0" smtClean="0">
                <a:latin typeface="Tahoma" pitchFamily="-84" charset="0"/>
                <a:ea typeface="+mn-ea"/>
              </a:rPr>
              <a:t>behavior</a:t>
            </a:r>
            <a:endParaRPr lang="en-US" i="1" dirty="0">
              <a:latin typeface="Tahoma" pitchFamily="-84" charset="0"/>
              <a:ea typeface="+mn-ea"/>
            </a:endParaRPr>
          </a:p>
        </p:txBody>
      </p:sp>
      <p:sp>
        <p:nvSpPr>
          <p:cNvPr id="69" name="Text Box 55"/>
          <p:cNvSpPr txBox="1">
            <a:spLocks noChangeArrowheads="1"/>
          </p:cNvSpPr>
          <p:nvPr/>
        </p:nvSpPr>
        <p:spPr bwMode="auto">
          <a:xfrm>
            <a:off x="5559816" y="4355727"/>
            <a:ext cx="1527982" cy="55399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 dirty="0" smtClean="0">
                <a:latin typeface="Tahoma" pitchFamily="-84" charset="0"/>
                <a:ea typeface="+mn-ea"/>
              </a:rPr>
              <a:t>Increasing levels of </a:t>
            </a:r>
          </a:p>
          <a:p>
            <a:pPr>
              <a:defRPr/>
            </a:pPr>
            <a:r>
              <a:rPr lang="en-US" i="1" dirty="0" smtClean="0">
                <a:latin typeface="Tahoma" pitchFamily="-84" charset="0"/>
                <a:ea typeface="+mn-ea"/>
              </a:rPr>
              <a:t>Specification with Intra </a:t>
            </a:r>
          </a:p>
          <a:p>
            <a:pPr>
              <a:defRPr/>
            </a:pPr>
            <a:r>
              <a:rPr lang="en-US" i="1" dirty="0" smtClean="0">
                <a:latin typeface="Tahoma" pitchFamily="-84" charset="0"/>
                <a:ea typeface="+mn-ea"/>
              </a:rPr>
              <a:t>Component flows</a:t>
            </a:r>
            <a:endParaRPr lang="en-US" i="1" dirty="0">
              <a:latin typeface="Tahoma" pitchFamily="-8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6" grpId="0" animBg="1"/>
      <p:bldP spid="68" grpId="0" animBg="1"/>
      <p:bldP spid="6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AWAS Analysis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2" y="1143000"/>
            <a:ext cx="8057206" cy="5363232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23850" y="1135931"/>
            <a:ext cx="7461250" cy="276999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dirty="0"/>
              <a:t>Scenario-1 : If a sensor measures patient’s respiration rate incorrectly, </a:t>
            </a:r>
            <a:r>
              <a:rPr lang="en-US" sz="1200"/>
              <a:t>will that be harmful to the patient?  </a:t>
            </a:r>
            <a:endParaRPr lang="en-US" sz="1200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5721068" y="5216661"/>
            <a:ext cx="2955100" cy="585327"/>
            <a:chOff x="-3373203" y="1704163"/>
            <a:chExt cx="7941086" cy="461835"/>
          </a:xfrm>
        </p:grpSpPr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-1175152" y="1704163"/>
              <a:ext cx="5743035" cy="40068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just">
                <a:defRPr/>
              </a:pPr>
              <a:r>
                <a:rPr lang="en-US" sz="675" u="sng" dirty="0">
                  <a:latin typeface="Tahoma" pitchFamily="-84" charset="0"/>
                </a:rPr>
                <a:t>Checking scenario-1:</a:t>
              </a:r>
              <a:endParaRPr lang="en-US" sz="675" dirty="0">
                <a:latin typeface="Tahoma" pitchFamily="-84" charset="0"/>
              </a:endParaRPr>
            </a:p>
            <a:p>
              <a:pPr algn="just">
                <a:defRPr/>
              </a:pPr>
              <a:r>
                <a:rPr lang="en-US" sz="675" dirty="0">
                  <a:latin typeface="Tahoma" pitchFamily="-84" charset="0"/>
                </a:rPr>
                <a:t>If </a:t>
              </a:r>
              <a:r>
                <a:rPr lang="en-US" sz="675" dirty="0" err="1">
                  <a:latin typeface="Tahoma" pitchFamily="-84" charset="0"/>
                </a:rPr>
                <a:t>Capnography</a:t>
              </a:r>
              <a:r>
                <a:rPr lang="en-US" sz="675" dirty="0">
                  <a:latin typeface="Tahoma" pitchFamily="-84" charset="0"/>
                </a:rPr>
                <a:t> reports patient’s respiratory rate is higher than the actual patient’s respiratory rate, will it lead to overdosing the patient?</a:t>
              </a:r>
            </a:p>
          </p:txBody>
        </p:sp>
        <p:sp>
          <p:nvSpPr>
            <p:cNvPr id="9" name="Line 44"/>
            <p:cNvSpPr>
              <a:spLocks noChangeShapeType="1"/>
            </p:cNvSpPr>
            <p:nvPr/>
          </p:nvSpPr>
          <p:spPr bwMode="auto">
            <a:xfrm flipV="1">
              <a:off x="-3373203" y="1904607"/>
              <a:ext cx="2198048" cy="2613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75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040653" y="1726660"/>
            <a:ext cx="1822677" cy="1183929"/>
            <a:chOff x="9846863" y="1745552"/>
            <a:chExt cx="2243827" cy="137758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863" y="1745552"/>
              <a:ext cx="2120788" cy="601130"/>
            </a:xfrm>
            <a:prstGeom prst="rect">
              <a:avLst/>
            </a:prstGeom>
          </p:spPr>
        </p:pic>
        <p:grpSp>
          <p:nvGrpSpPr>
            <p:cNvPr id="19" name="Group 26"/>
            <p:cNvGrpSpPr>
              <a:grpSpLocks/>
            </p:cNvGrpSpPr>
            <p:nvPr/>
          </p:nvGrpSpPr>
          <p:grpSpPr bwMode="auto">
            <a:xfrm>
              <a:off x="9846863" y="2176357"/>
              <a:ext cx="2243827" cy="946781"/>
              <a:chOff x="-197269" y="1112122"/>
              <a:chExt cx="4222281" cy="560273"/>
            </a:xfrm>
          </p:grpSpPr>
          <p:sp>
            <p:nvSpPr>
              <p:cNvPr id="21" name="Line 44"/>
              <p:cNvSpPr>
                <a:spLocks noChangeShapeType="1"/>
              </p:cNvSpPr>
              <p:nvPr/>
            </p:nvSpPr>
            <p:spPr bwMode="auto">
              <a:xfrm>
                <a:off x="607320" y="1112122"/>
                <a:ext cx="289019" cy="38684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 sz="750"/>
              </a:p>
            </p:txBody>
          </p:sp>
          <p:sp>
            <p:nvSpPr>
              <p:cNvPr id="20" name="Text Box 43"/>
              <p:cNvSpPr txBox="1">
                <a:spLocks noChangeArrowheads="1"/>
              </p:cNvSpPr>
              <p:nvPr/>
            </p:nvSpPr>
            <p:spPr bwMode="auto">
              <a:xfrm>
                <a:off x="-197269" y="1465770"/>
                <a:ext cx="4222281" cy="206625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 algn="just">
                  <a:defRPr/>
                </a:pPr>
                <a:r>
                  <a:rPr lang="en-US" sz="675" dirty="0">
                    <a:latin typeface="Tahoma" pitchFamily="-84" charset="0"/>
                  </a:rPr>
                  <a:t>Tool projects the </a:t>
                </a:r>
                <a:r>
                  <a:rPr lang="en-US" sz="675" dirty="0" err="1">
                    <a:latin typeface="Tahoma" pitchFamily="-84" charset="0"/>
                  </a:rPr>
                  <a:t>RespiratoryRate</a:t>
                </a:r>
                <a:r>
                  <a:rPr lang="en-US" sz="675" dirty="0">
                    <a:latin typeface="Tahoma" pitchFamily="-84" charset="0"/>
                  </a:rPr>
                  <a:t> port with the </a:t>
                </a:r>
                <a:r>
                  <a:rPr lang="en-US" sz="675" dirty="0" err="1">
                    <a:latin typeface="Tahoma" pitchFamily="-84" charset="0"/>
                  </a:rPr>
                  <a:t>RespirationRateHigh</a:t>
                </a:r>
                <a:r>
                  <a:rPr lang="en-US" sz="675" dirty="0">
                    <a:latin typeface="Tahoma" pitchFamily="-84" charset="0"/>
                  </a:rPr>
                  <a:t> error</a:t>
                </a:r>
              </a:p>
            </p:txBody>
          </p:sp>
        </p:grpSp>
      </p:grpSp>
      <p:sp>
        <p:nvSpPr>
          <p:cNvPr id="105" name="Freeform 104"/>
          <p:cNvSpPr/>
          <p:nvPr/>
        </p:nvSpPr>
        <p:spPr bwMode="auto">
          <a:xfrm>
            <a:off x="7605479" y="1579059"/>
            <a:ext cx="75207" cy="370696"/>
          </a:xfrm>
          <a:custGeom>
            <a:avLst/>
            <a:gdLst>
              <a:gd name="connsiteX0" fmla="*/ 0 w 100276"/>
              <a:gd name="connsiteY0" fmla="*/ 494261 h 494261"/>
              <a:gd name="connsiteX1" fmla="*/ 35718 w 100276"/>
              <a:gd name="connsiteY1" fmla="*/ 458542 h 494261"/>
              <a:gd name="connsiteX2" fmla="*/ 35718 w 100276"/>
              <a:gd name="connsiteY2" fmla="*/ 315667 h 494261"/>
              <a:gd name="connsiteX3" fmla="*/ 42862 w 100276"/>
              <a:gd name="connsiteY3" fmla="*/ 151361 h 494261"/>
              <a:gd name="connsiteX4" fmla="*/ 92868 w 100276"/>
              <a:gd name="connsiteY4" fmla="*/ 8486 h 494261"/>
              <a:gd name="connsiteX5" fmla="*/ 100012 w 100276"/>
              <a:gd name="connsiteY5" fmla="*/ 15629 h 49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76" h="494261">
                <a:moveTo>
                  <a:pt x="0" y="494261"/>
                </a:moveTo>
                <a:cubicBezTo>
                  <a:pt x="14882" y="491284"/>
                  <a:pt x="29765" y="488308"/>
                  <a:pt x="35718" y="458542"/>
                </a:cubicBezTo>
                <a:cubicBezTo>
                  <a:pt x="41671" y="428776"/>
                  <a:pt x="34527" y="366864"/>
                  <a:pt x="35718" y="315667"/>
                </a:cubicBezTo>
                <a:cubicBezTo>
                  <a:pt x="36909" y="264470"/>
                  <a:pt x="33337" y="202558"/>
                  <a:pt x="42862" y="151361"/>
                </a:cubicBezTo>
                <a:cubicBezTo>
                  <a:pt x="52387" y="100164"/>
                  <a:pt x="83343" y="31108"/>
                  <a:pt x="92868" y="8486"/>
                </a:cubicBezTo>
                <a:cubicBezTo>
                  <a:pt x="102393" y="-14136"/>
                  <a:pt x="100012" y="15629"/>
                  <a:pt x="100012" y="15629"/>
                </a:cubicBezTo>
              </a:path>
            </a:pathLst>
          </a:custGeom>
          <a:noFill/>
          <a:ln w="158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3" name="Group 2"/>
          <p:cNvGrpSpPr/>
          <p:nvPr/>
        </p:nvGrpSpPr>
        <p:grpSpPr>
          <a:xfrm>
            <a:off x="658719" y="1460787"/>
            <a:ext cx="7264995" cy="634062"/>
            <a:chOff x="658719" y="1460787"/>
            <a:chExt cx="7264995" cy="634062"/>
          </a:xfrm>
        </p:grpSpPr>
        <p:sp>
          <p:nvSpPr>
            <p:cNvPr id="106" name="Freeform 105"/>
            <p:cNvSpPr/>
            <p:nvPr/>
          </p:nvSpPr>
          <p:spPr bwMode="auto">
            <a:xfrm>
              <a:off x="1571727" y="1575637"/>
              <a:ext cx="6351987" cy="519212"/>
            </a:xfrm>
            <a:custGeom>
              <a:avLst/>
              <a:gdLst>
                <a:gd name="connsiteX0" fmla="*/ 6759883 w 6824177"/>
                <a:gd name="connsiteY0" fmla="*/ 0 h 564356"/>
                <a:gd name="connsiteX1" fmla="*/ 6824177 w 6824177"/>
                <a:gd name="connsiteY1" fmla="*/ 42863 h 564356"/>
                <a:gd name="connsiteX2" fmla="*/ 6759883 w 6824177"/>
                <a:gd name="connsiteY2" fmla="*/ 50006 h 564356"/>
                <a:gd name="connsiteX3" fmla="*/ 6581290 w 6824177"/>
                <a:gd name="connsiteY3" fmla="*/ 64294 h 564356"/>
                <a:gd name="connsiteX4" fmla="*/ 6338402 w 6824177"/>
                <a:gd name="connsiteY4" fmla="*/ 78581 h 564356"/>
                <a:gd name="connsiteX5" fmla="*/ 516246 w 6824177"/>
                <a:gd name="connsiteY5" fmla="*/ 250031 h 564356"/>
                <a:gd name="connsiteX6" fmla="*/ 287646 w 6824177"/>
                <a:gd name="connsiteY6" fmla="*/ 550069 h 564356"/>
                <a:gd name="connsiteX7" fmla="*/ 287646 w 6824177"/>
                <a:gd name="connsiteY7" fmla="*/ 550069 h 564356"/>
                <a:gd name="connsiteX8" fmla="*/ 280502 w 6824177"/>
                <a:gd name="connsiteY8" fmla="*/ 564356 h 564356"/>
                <a:gd name="connsiteX9" fmla="*/ 280502 w 6824177"/>
                <a:gd name="connsiteY9" fmla="*/ 564356 h 56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24177" h="564356">
                  <a:moveTo>
                    <a:pt x="6759883" y="0"/>
                  </a:moveTo>
                  <a:cubicBezTo>
                    <a:pt x="6792030" y="17264"/>
                    <a:pt x="6824177" y="34529"/>
                    <a:pt x="6824177" y="42863"/>
                  </a:cubicBezTo>
                  <a:cubicBezTo>
                    <a:pt x="6824177" y="51197"/>
                    <a:pt x="6759883" y="50006"/>
                    <a:pt x="6759883" y="50006"/>
                  </a:cubicBezTo>
                  <a:lnTo>
                    <a:pt x="6581290" y="64294"/>
                  </a:lnTo>
                  <a:lnTo>
                    <a:pt x="6338402" y="78581"/>
                  </a:lnTo>
                  <a:cubicBezTo>
                    <a:pt x="5327561" y="109537"/>
                    <a:pt x="1524705" y="171450"/>
                    <a:pt x="516246" y="250031"/>
                  </a:cubicBezTo>
                  <a:cubicBezTo>
                    <a:pt x="-492213" y="328612"/>
                    <a:pt x="287646" y="550069"/>
                    <a:pt x="287646" y="550069"/>
                  </a:cubicBezTo>
                  <a:lnTo>
                    <a:pt x="287646" y="550069"/>
                  </a:lnTo>
                  <a:lnTo>
                    <a:pt x="280502" y="564356"/>
                  </a:lnTo>
                  <a:lnTo>
                    <a:pt x="280502" y="564356"/>
                  </a:lnTo>
                </a:path>
              </a:pathLst>
            </a:custGeom>
            <a:noFill/>
            <a:ln w="15875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750"/>
            </a:p>
          </p:txBody>
        </p:sp>
        <p:grpSp>
          <p:nvGrpSpPr>
            <p:cNvPr id="65" name="Group 26"/>
            <p:cNvGrpSpPr>
              <a:grpSpLocks/>
            </p:cNvGrpSpPr>
            <p:nvPr/>
          </p:nvGrpSpPr>
          <p:grpSpPr bwMode="auto">
            <a:xfrm>
              <a:off x="658719" y="1460787"/>
              <a:ext cx="1651582" cy="403955"/>
              <a:chOff x="-8651166" y="1241590"/>
              <a:chExt cx="4143781" cy="318729"/>
            </a:xfrm>
          </p:grpSpPr>
          <p:sp>
            <p:nvSpPr>
              <p:cNvPr id="66" name="Line 44"/>
              <p:cNvSpPr>
                <a:spLocks noChangeShapeType="1"/>
              </p:cNvSpPr>
              <p:nvPr/>
            </p:nvSpPr>
            <p:spPr bwMode="auto">
              <a:xfrm flipH="1" flipV="1">
                <a:off x="-5194012" y="1408331"/>
                <a:ext cx="686627" cy="797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 sz="750"/>
              </a:p>
            </p:txBody>
          </p:sp>
          <p:sp>
            <p:nvSpPr>
              <p:cNvPr id="67" name="Text Box 43"/>
              <p:cNvSpPr txBox="1">
                <a:spLocks noChangeArrowheads="1"/>
              </p:cNvSpPr>
              <p:nvPr/>
            </p:nvSpPr>
            <p:spPr bwMode="auto">
              <a:xfrm>
                <a:off x="-8651166" y="1241590"/>
                <a:ext cx="3457154" cy="318729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675" dirty="0">
                    <a:latin typeface="Tahoma" pitchFamily="-84" charset="0"/>
                  </a:rPr>
                  <a:t>Tool projects the path of error flow </a:t>
                </a:r>
                <a:r>
                  <a:rPr lang="en-US" sz="675">
                    <a:latin typeface="Tahoma" pitchFamily="-84" charset="0"/>
                  </a:rPr>
                  <a:t>through connections and to node “Application”</a:t>
                </a:r>
                <a:endParaRPr lang="en-US" sz="675" dirty="0">
                  <a:latin typeface="Tahoma" pitchFamily="-84" charset="0"/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3126890" y="2555925"/>
            <a:ext cx="438057" cy="187273"/>
            <a:chOff x="4676165" y="2670016"/>
            <a:chExt cx="584075" cy="249698"/>
          </a:xfrm>
        </p:grpSpPr>
        <p:sp>
          <p:nvSpPr>
            <p:cNvPr id="72" name="Freeform 71"/>
            <p:cNvSpPr/>
            <p:nvPr/>
          </p:nvSpPr>
          <p:spPr bwMode="auto">
            <a:xfrm>
              <a:off x="4676165" y="2727388"/>
              <a:ext cx="190593" cy="192326"/>
            </a:xfrm>
            <a:custGeom>
              <a:avLst/>
              <a:gdLst>
                <a:gd name="connsiteX0" fmla="*/ 0 w 88024"/>
                <a:gd name="connsiteY0" fmla="*/ 7742 h 572284"/>
                <a:gd name="connsiteX1" fmla="*/ 87464 w 88024"/>
                <a:gd name="connsiteY1" fmla="*/ 55450 h 572284"/>
                <a:gd name="connsiteX2" fmla="*/ 39756 w 88024"/>
                <a:gd name="connsiteY2" fmla="*/ 421210 h 572284"/>
                <a:gd name="connsiteX3" fmla="*/ 87464 w 88024"/>
                <a:gd name="connsiteY3" fmla="*/ 572284 h 572284"/>
                <a:gd name="connsiteX4" fmla="*/ 87464 w 88024"/>
                <a:gd name="connsiteY4" fmla="*/ 572284 h 57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24" h="572284">
                  <a:moveTo>
                    <a:pt x="0" y="7742"/>
                  </a:moveTo>
                  <a:cubicBezTo>
                    <a:pt x="40419" y="-2860"/>
                    <a:pt x="80838" y="-13461"/>
                    <a:pt x="87464" y="55450"/>
                  </a:cubicBezTo>
                  <a:cubicBezTo>
                    <a:pt x="94090" y="124361"/>
                    <a:pt x="39756" y="335071"/>
                    <a:pt x="39756" y="421210"/>
                  </a:cubicBezTo>
                  <a:cubicBezTo>
                    <a:pt x="39756" y="507349"/>
                    <a:pt x="87464" y="572284"/>
                    <a:pt x="87464" y="572284"/>
                  </a:cubicBezTo>
                  <a:lnTo>
                    <a:pt x="87464" y="572284"/>
                  </a:lnTo>
                </a:path>
              </a:pathLst>
            </a:custGeom>
            <a:noFill/>
            <a:ln w="15875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5116307" y="2670016"/>
              <a:ext cx="143933" cy="206663"/>
            </a:xfrm>
            <a:custGeom>
              <a:avLst/>
              <a:gdLst>
                <a:gd name="connsiteX0" fmla="*/ 0 w 99366"/>
                <a:gd name="connsiteY0" fmla="*/ 186470 h 186470"/>
                <a:gd name="connsiteX1" fmla="*/ 40395 w 99366"/>
                <a:gd name="connsiteY1" fmla="*/ 149747 h 186470"/>
                <a:gd name="connsiteX2" fmla="*/ 55084 w 99366"/>
                <a:gd name="connsiteY2" fmla="*/ 43251 h 186470"/>
                <a:gd name="connsiteX3" fmla="*/ 95479 w 99366"/>
                <a:gd name="connsiteY3" fmla="*/ 2856 h 186470"/>
                <a:gd name="connsiteX4" fmla="*/ 95479 w 99366"/>
                <a:gd name="connsiteY4" fmla="*/ 6528 h 18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66" h="186470">
                  <a:moveTo>
                    <a:pt x="0" y="186470"/>
                  </a:moveTo>
                  <a:cubicBezTo>
                    <a:pt x="15607" y="180043"/>
                    <a:pt x="31214" y="173617"/>
                    <a:pt x="40395" y="149747"/>
                  </a:cubicBezTo>
                  <a:cubicBezTo>
                    <a:pt x="49576" y="125877"/>
                    <a:pt x="45903" y="67733"/>
                    <a:pt x="55084" y="43251"/>
                  </a:cubicBezTo>
                  <a:cubicBezTo>
                    <a:pt x="64265" y="18769"/>
                    <a:pt x="88746" y="8977"/>
                    <a:pt x="95479" y="2856"/>
                  </a:cubicBezTo>
                  <a:cubicBezTo>
                    <a:pt x="102212" y="-3265"/>
                    <a:pt x="98845" y="1631"/>
                    <a:pt x="95479" y="6528"/>
                  </a:cubicBezTo>
                </a:path>
              </a:pathLst>
            </a:custGeom>
            <a:noFill/>
            <a:ln w="15875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87942" y="1917039"/>
            <a:ext cx="3065117" cy="1715698"/>
            <a:chOff x="1663738" y="2944471"/>
            <a:chExt cx="4086822" cy="228759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738" y="2944471"/>
              <a:ext cx="4086822" cy="1495429"/>
            </a:xfrm>
            <a:prstGeom prst="rect">
              <a:avLst/>
            </a:prstGeom>
          </p:spPr>
        </p:pic>
        <p:grpSp>
          <p:nvGrpSpPr>
            <p:cNvPr id="69" name="Group 26"/>
            <p:cNvGrpSpPr>
              <a:grpSpLocks/>
            </p:cNvGrpSpPr>
            <p:nvPr/>
          </p:nvGrpSpPr>
          <p:grpSpPr bwMode="auto">
            <a:xfrm>
              <a:off x="2391315" y="4439895"/>
              <a:ext cx="2451029" cy="792172"/>
              <a:chOff x="-197269" y="1259669"/>
              <a:chExt cx="4612180" cy="468781"/>
            </a:xfrm>
          </p:grpSpPr>
          <p:sp>
            <p:nvSpPr>
              <p:cNvPr id="70" name="Line 44"/>
              <p:cNvSpPr>
                <a:spLocks noChangeShapeType="1"/>
              </p:cNvSpPr>
              <p:nvPr/>
            </p:nvSpPr>
            <p:spPr bwMode="auto">
              <a:xfrm flipV="1">
                <a:off x="1635884" y="1259669"/>
                <a:ext cx="564616" cy="19523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 sz="750"/>
              </a:p>
            </p:txBody>
          </p:sp>
          <p:sp>
            <p:nvSpPr>
              <p:cNvPr id="71" name="Text Box 43"/>
              <p:cNvSpPr txBox="1">
                <a:spLocks noChangeArrowheads="1"/>
              </p:cNvSpPr>
              <p:nvPr/>
            </p:nvSpPr>
            <p:spPr bwMode="auto">
              <a:xfrm>
                <a:off x="-197269" y="1409719"/>
                <a:ext cx="4612180" cy="318731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675" dirty="0">
                    <a:latin typeface="Tahoma" pitchFamily="-84" charset="0"/>
                  </a:rPr>
                  <a:t>The “Application” component transforms the incoming error “</a:t>
                </a:r>
                <a:r>
                  <a:rPr lang="en-US" sz="675" dirty="0" err="1">
                    <a:latin typeface="Tahoma" pitchFamily="-84" charset="0"/>
                  </a:rPr>
                  <a:t>RespirationRateHigh</a:t>
                </a:r>
                <a:r>
                  <a:rPr lang="en-US" sz="675" dirty="0">
                    <a:latin typeface="Tahoma" pitchFamily="-84" charset="0"/>
                  </a:rPr>
                  <a:t>” to “</a:t>
                </a:r>
                <a:r>
                  <a:rPr lang="en-US" sz="675" dirty="0" err="1">
                    <a:latin typeface="Tahoma" pitchFamily="-84" charset="0"/>
                  </a:rPr>
                  <a:t>TicketTooLong</a:t>
                </a:r>
                <a:r>
                  <a:rPr lang="en-US" sz="675" dirty="0">
                    <a:latin typeface="Tahoma" pitchFamily="-84" charset="0"/>
                  </a:rPr>
                  <a:t>” which is propagated out</a:t>
                </a:r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2859155" y="2209699"/>
            <a:ext cx="3755826" cy="1438951"/>
            <a:chOff x="5772920" y="2345719"/>
            <a:chExt cx="4714456" cy="1808960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531" y="2345719"/>
              <a:ext cx="3812845" cy="564486"/>
            </a:xfrm>
            <a:prstGeom prst="rect">
              <a:avLst/>
            </a:prstGeom>
          </p:spPr>
        </p:pic>
        <p:grpSp>
          <p:nvGrpSpPr>
            <p:cNvPr id="88" name="Group 26"/>
            <p:cNvGrpSpPr>
              <a:grpSpLocks/>
            </p:cNvGrpSpPr>
            <p:nvPr/>
          </p:nvGrpSpPr>
          <p:grpSpPr bwMode="auto">
            <a:xfrm>
              <a:off x="5772920" y="3341289"/>
              <a:ext cx="2828155" cy="813390"/>
              <a:chOff x="-452332" y="1348236"/>
              <a:chExt cx="5913450" cy="481338"/>
            </a:xfrm>
          </p:grpSpPr>
          <p:sp>
            <p:nvSpPr>
              <p:cNvPr id="89" name="Line 44"/>
              <p:cNvSpPr>
                <a:spLocks noChangeShapeType="1"/>
              </p:cNvSpPr>
              <p:nvPr/>
            </p:nvSpPr>
            <p:spPr bwMode="auto">
              <a:xfrm flipH="1" flipV="1">
                <a:off x="-452332" y="1348236"/>
                <a:ext cx="1301273" cy="33748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 sz="750"/>
              </a:p>
            </p:txBody>
          </p:sp>
          <p:sp>
            <p:nvSpPr>
              <p:cNvPr id="90" name="Text Box 43"/>
              <p:cNvSpPr txBox="1">
                <a:spLocks noChangeArrowheads="1"/>
              </p:cNvSpPr>
              <p:nvPr/>
            </p:nvSpPr>
            <p:spPr bwMode="auto">
              <a:xfrm>
                <a:off x="848938" y="1510843"/>
                <a:ext cx="4612180" cy="318731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675" dirty="0">
                    <a:latin typeface="Tahoma" pitchFamily="-84" charset="0"/>
                  </a:rPr>
                  <a:t>The error “</a:t>
                </a:r>
                <a:r>
                  <a:rPr lang="en-US" sz="675" dirty="0" err="1">
                    <a:latin typeface="Tahoma" pitchFamily="-84" charset="0"/>
                  </a:rPr>
                  <a:t>TicketTooLong</a:t>
                </a:r>
                <a:r>
                  <a:rPr lang="en-US" sz="675" dirty="0">
                    <a:latin typeface="Tahoma" pitchFamily="-84" charset="0"/>
                  </a:rPr>
                  <a:t>” propagates </a:t>
                </a:r>
                <a:r>
                  <a:rPr lang="en-US" sz="675" dirty="0" smtClean="0">
                    <a:latin typeface="Tahoma" pitchFamily="-84" charset="0"/>
                  </a:rPr>
                  <a:t>from </a:t>
                </a:r>
                <a:r>
                  <a:rPr lang="en-US" sz="675" dirty="0">
                    <a:latin typeface="Tahoma" pitchFamily="-84" charset="0"/>
                  </a:rPr>
                  <a:t>Application to the PCA pump, and cause it to overdose the patient  </a:t>
                </a:r>
              </a:p>
            </p:txBody>
          </p:sp>
        </p:grpSp>
        <p:sp>
          <p:nvSpPr>
            <p:cNvPr id="104" name="Line 44"/>
            <p:cNvSpPr>
              <a:spLocks noChangeShapeType="1"/>
            </p:cNvSpPr>
            <p:nvPr/>
          </p:nvSpPr>
          <p:spPr bwMode="auto">
            <a:xfrm flipH="1">
              <a:off x="6836837" y="2823989"/>
              <a:ext cx="427564" cy="8285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750"/>
            </a:p>
          </p:txBody>
        </p:sp>
      </p:grpSp>
    </p:spTree>
    <p:extLst>
      <p:ext uri="{BB962C8B-B14F-4D97-AF65-F5344CB8AC3E}">
        <p14:creationId xmlns:p14="http://schemas.microsoft.com/office/powerpoint/2010/main" val="5468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Focus of This </a:t>
            </a:r>
            <a:r>
              <a:rPr lang="en-US" sz="4000" dirty="0"/>
              <a:t>T</a:t>
            </a:r>
            <a:r>
              <a:rPr lang="en-US" sz="4000" dirty="0" smtClean="0"/>
              <a:t>alk</a:t>
            </a:r>
            <a:endParaRPr lang="en-US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31800" y="1319622"/>
            <a:ext cx="4990702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57200" indent="-457200">
              <a:buSzPct val="75000"/>
              <a:buFont typeface="+mj-lt"/>
              <a:buAutoNum type="arabicPeriod"/>
            </a:pPr>
            <a:r>
              <a:rPr lang="en-US" sz="2400" kern="0" dirty="0" smtClean="0"/>
              <a:t>Enabling existing model based engineering technology</a:t>
            </a:r>
          </a:p>
          <a:p>
            <a:pPr lvl="1"/>
            <a:r>
              <a:rPr lang="en-US" sz="1600" kern="0" dirty="0" smtClean="0"/>
              <a:t>Interoperable system design</a:t>
            </a:r>
          </a:p>
          <a:p>
            <a:pPr lvl="1"/>
            <a:r>
              <a:rPr lang="en-US" sz="1600" kern="0" dirty="0" smtClean="0"/>
              <a:t>Specification of risk management properties</a:t>
            </a:r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5271247" y="1143000"/>
            <a:ext cx="3307977" cy="2573631"/>
            <a:chOff x="5123331" y="1352379"/>
            <a:chExt cx="3375211" cy="28663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247" y="1352379"/>
              <a:ext cx="1210236" cy="121628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696637" y="1545025"/>
              <a:ext cx="1631576" cy="26736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ts val="3560"/>
                </a:lnSpc>
              </a:pPr>
              <a:r>
                <a:rPr lang="en-US" sz="4400" dirty="0" smtClean="0">
                  <a:solidFill>
                    <a:srgbClr val="ECA000"/>
                  </a:solidFill>
                </a:rPr>
                <a:t>AADL</a:t>
              </a:r>
              <a:endParaRPr lang="en-US" sz="900" dirty="0" smtClean="0">
                <a:solidFill>
                  <a:srgbClr val="ECA000"/>
                </a:solidFill>
              </a:endParaRPr>
            </a:p>
            <a:p>
              <a:pPr>
                <a:lnSpc>
                  <a:spcPts val="3560"/>
                </a:lnSpc>
              </a:pPr>
              <a:r>
                <a:rPr lang="en-US" sz="3200" dirty="0">
                  <a:solidFill>
                    <a:srgbClr val="ECA000"/>
                  </a:solidFill>
                </a:rPr>
                <a:t>+</a:t>
              </a:r>
              <a:endParaRPr lang="en-US" sz="900" dirty="0">
                <a:solidFill>
                  <a:srgbClr val="ECA000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331" y="2605561"/>
              <a:ext cx="1680884" cy="76863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696637" y="2509099"/>
              <a:ext cx="1801905" cy="83099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4800" dirty="0" smtClean="0">
                  <a:solidFill>
                    <a:srgbClr val="ECA000"/>
                  </a:solidFill>
                </a:rPr>
                <a:t>EMV2</a:t>
              </a:r>
              <a:endParaRPr lang="en-US" dirty="0">
                <a:solidFill>
                  <a:srgbClr val="ECA000"/>
                </a:solidFill>
              </a:endParaRP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4264212" y="3300323"/>
            <a:ext cx="4839447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75000"/>
              <a:buFont typeface="+mj-lt"/>
              <a:buAutoNum type="arabicPeriod" startAt="2"/>
            </a:pPr>
            <a:r>
              <a:rPr lang="en-US" sz="2400" kern="0" dirty="0"/>
              <a:t>Providing tools for incremental design and risk management </a:t>
            </a:r>
          </a:p>
          <a:p>
            <a:endParaRPr lang="en-US" sz="1800" kern="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31800" y="4398463"/>
            <a:ext cx="4409142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endParaRPr lang="en-US" sz="1800" kern="0" dirty="0"/>
          </a:p>
          <a:p>
            <a:r>
              <a:rPr lang="en-US" sz="2400" kern="0" dirty="0"/>
              <a:t>Generating reports for strict emerging interoperable medical device standards</a:t>
            </a:r>
          </a:p>
          <a:p>
            <a:pPr lvl="1"/>
            <a:r>
              <a:rPr lang="en-US" sz="1400" b="1" kern="0" dirty="0"/>
              <a:t>ANSI/AAMI IEC80001</a:t>
            </a:r>
          </a:p>
          <a:p>
            <a:pPr lvl="1"/>
            <a:r>
              <a:rPr lang="cs-CZ" sz="1400" b="1" dirty="0"/>
              <a:t>ISO 14971</a:t>
            </a:r>
            <a:endParaRPr lang="en-US" sz="1400" kern="0" dirty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grpSp>
        <p:nvGrpSpPr>
          <p:cNvPr id="35" name="Group 34"/>
          <p:cNvGrpSpPr/>
          <p:nvPr/>
        </p:nvGrpSpPr>
        <p:grpSpPr>
          <a:xfrm>
            <a:off x="5315861" y="4841842"/>
            <a:ext cx="2736147" cy="1813569"/>
            <a:chOff x="5048209" y="4721703"/>
            <a:chExt cx="2736147" cy="181356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0022" y="4721703"/>
              <a:ext cx="1444334" cy="132878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09" y="4803232"/>
              <a:ext cx="1377681" cy="173204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596800" y="3050777"/>
            <a:ext cx="3106869" cy="1402560"/>
            <a:chOff x="431799" y="2903915"/>
            <a:chExt cx="3196114" cy="1448033"/>
          </a:xfrm>
        </p:grpSpPr>
        <p:grpSp>
          <p:nvGrpSpPr>
            <p:cNvPr id="36" name="Group 35"/>
            <p:cNvGrpSpPr/>
            <p:nvPr/>
          </p:nvGrpSpPr>
          <p:grpSpPr>
            <a:xfrm>
              <a:off x="431799" y="2903915"/>
              <a:ext cx="2232210" cy="771345"/>
              <a:chOff x="860614" y="3299287"/>
              <a:chExt cx="2779060" cy="90581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14" y="3299287"/>
                <a:ext cx="905818" cy="905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837768" y="3318980"/>
                <a:ext cx="1801906" cy="83099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fontScale="70000" lnSpcReduction="20000"/>
              </a:bodyPr>
              <a:lstStyle/>
              <a:p>
                <a:r>
                  <a:rPr lang="en-US" sz="4800" dirty="0" smtClean="0">
                    <a:solidFill>
                      <a:srgbClr val="7942C1"/>
                    </a:solidFill>
                  </a:rPr>
                  <a:t>AWAS</a:t>
                </a:r>
                <a:endParaRPr lang="en-US" sz="3600" dirty="0">
                  <a:solidFill>
                    <a:srgbClr val="7942C1"/>
                  </a:solidFill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 bwMode="auto">
            <a:xfrm>
              <a:off x="763752" y="3761880"/>
              <a:ext cx="1001283" cy="56263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Design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Decisions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2335848" y="3789317"/>
              <a:ext cx="1292065" cy="56263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Risk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Management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40" name="Straight Arrow Connector 39"/>
            <p:cNvCxnSpPr>
              <a:stCxn id="37" idx="0"/>
              <a:endCxn id="38" idx="0"/>
            </p:cNvCxnSpPr>
            <p:nvPr/>
          </p:nvCxnSpPr>
          <p:spPr bwMode="auto">
            <a:xfrm rot="16200000" flipH="1">
              <a:off x="2109418" y="2916855"/>
              <a:ext cx="27437" cy="1717487"/>
            </a:xfrm>
            <a:prstGeom prst="curvedConnector3">
              <a:avLst>
                <a:gd name="adj1" fmla="val -833181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4"/>
              <a:endCxn id="37" idx="4"/>
            </p:cNvCxnSpPr>
            <p:nvPr/>
          </p:nvCxnSpPr>
          <p:spPr bwMode="auto">
            <a:xfrm rot="5400000" flipH="1">
              <a:off x="2109419" y="3479486"/>
              <a:ext cx="27437" cy="1717487"/>
            </a:xfrm>
            <a:prstGeom prst="curvedConnector3">
              <a:avLst>
                <a:gd name="adj1" fmla="val -833181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ounded Rectangle 43"/>
          <p:cNvSpPr/>
          <p:nvPr/>
        </p:nvSpPr>
        <p:spPr bwMode="auto">
          <a:xfrm>
            <a:off x="431800" y="4830591"/>
            <a:ext cx="8276239" cy="1815353"/>
          </a:xfrm>
          <a:prstGeom prst="roundRect">
            <a:avLst/>
          </a:prstGeom>
          <a:solidFill>
            <a:schemeClr val="accent6">
              <a:alpha val="14000"/>
            </a:schemeClr>
          </a:solidFill>
          <a:ln>
            <a:solidFill>
              <a:schemeClr val="accent6">
                <a:shade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4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Management</a:t>
            </a:r>
            <a:endParaRPr lang="en-US" dirty="0"/>
          </a:p>
        </p:txBody>
      </p:sp>
      <p:sp>
        <p:nvSpPr>
          <p:cNvPr id="9" name="Text Box 151"/>
          <p:cNvSpPr txBox="1">
            <a:spLocks noChangeArrowheads="1"/>
          </p:cNvSpPr>
          <p:nvPr/>
        </p:nvSpPr>
        <p:spPr bwMode="auto">
          <a:xfrm>
            <a:off x="237705" y="1143000"/>
            <a:ext cx="8906295" cy="338554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i="1" dirty="0" smtClean="0"/>
              <a:t>Identification of analysis boundaries</a:t>
            </a:r>
            <a:endParaRPr lang="en-US" sz="1600" i="1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685800" y="5291662"/>
            <a:ext cx="8153400" cy="1189822"/>
          </a:xfrm>
        </p:spPr>
        <p:txBody>
          <a:bodyPr/>
          <a:lstStyle/>
          <a:p>
            <a:r>
              <a:rPr lang="en-US" sz="2000" dirty="0" smtClean="0"/>
              <a:t>Full support for risk management (e.g., as needed by IEC 80001) benefits from modeling Point-of-Care (</a:t>
            </a:r>
            <a:r>
              <a:rPr lang="en-US" sz="2000" dirty="0" err="1" smtClean="0"/>
              <a:t>PoC</a:t>
            </a:r>
            <a:r>
              <a:rPr lang="en-US" sz="2000" dirty="0" smtClean="0"/>
              <a:t>) interoperability as well as the broader hospital network</a:t>
            </a:r>
          </a:p>
          <a:p>
            <a:r>
              <a:rPr lang="en-US" sz="2000" dirty="0" smtClean="0"/>
              <a:t>For this presentation, we will focus on </a:t>
            </a:r>
            <a:r>
              <a:rPr lang="en-US" sz="2000" dirty="0" err="1" smtClean="0"/>
              <a:t>PoC</a:t>
            </a:r>
            <a:r>
              <a:rPr lang="en-US" sz="2000" dirty="0" smtClean="0"/>
              <a:t> concepts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0" y="1744880"/>
            <a:ext cx="7447403" cy="36530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9376" y="1544091"/>
            <a:ext cx="1633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Hospital Organization</a:t>
            </a:r>
            <a:endParaRPr 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6960004" y="1553272"/>
            <a:ext cx="107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Point-of-Care</a:t>
            </a:r>
            <a:endParaRPr lang="en-US" sz="1200" dirty="0"/>
          </a:p>
        </p:txBody>
      </p:sp>
      <p:sp>
        <p:nvSpPr>
          <p:cNvPr id="13" name="Left-Right Arrow 12"/>
          <p:cNvSpPr/>
          <p:nvPr/>
        </p:nvSpPr>
        <p:spPr bwMode="auto">
          <a:xfrm>
            <a:off x="2456762" y="1577142"/>
            <a:ext cx="4483865" cy="231354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5451675" y="1156774"/>
            <a:ext cx="3642123" cy="5591266"/>
            <a:chOff x="5451675" y="1156774"/>
            <a:chExt cx="3642123" cy="5591266"/>
          </a:xfrm>
        </p:grpSpPr>
        <p:sp>
          <p:nvSpPr>
            <p:cNvPr id="25" name="Rectangle 24"/>
            <p:cNvSpPr/>
            <p:nvPr/>
          </p:nvSpPr>
          <p:spPr bwMode="auto">
            <a:xfrm>
              <a:off x="5451675" y="1203767"/>
              <a:ext cx="3576577" cy="55442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520" y="1156774"/>
              <a:ext cx="1062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smtClean="0"/>
                <a:t>Point of Care</a:t>
              </a:r>
              <a:endParaRPr lang="en-US" sz="1200" i="1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Challenge: How to Integrate Safety and Security Analysis and </a:t>
            </a:r>
            <a:r>
              <a:rPr lang="en-US" sz="3600" smtClean="0"/>
              <a:t>Risk Management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9028" y="4815074"/>
            <a:ext cx="4696430" cy="1420474"/>
          </a:xfrm>
        </p:spPr>
        <p:txBody>
          <a:bodyPr/>
          <a:lstStyle/>
          <a:p>
            <a:r>
              <a:rPr lang="en-US" sz="1600" dirty="0"/>
              <a:t>attacker </a:t>
            </a:r>
            <a:r>
              <a:rPr lang="en-US" sz="1600" dirty="0" smtClean="0"/>
              <a:t>injects </a:t>
            </a:r>
            <a:r>
              <a:rPr lang="en-US" sz="1600" dirty="0"/>
              <a:t>control commands that lead to hazardous </a:t>
            </a:r>
            <a:r>
              <a:rPr lang="en-US" sz="1600" dirty="0" smtClean="0"/>
              <a:t>situations</a:t>
            </a:r>
          </a:p>
          <a:p>
            <a:r>
              <a:rPr lang="en-US" sz="1600" dirty="0" smtClean="0"/>
              <a:t>attacker </a:t>
            </a:r>
            <a:r>
              <a:rPr lang="en-US" sz="1600" dirty="0"/>
              <a:t>can suppress control commands or reduce availability leading to </a:t>
            </a:r>
            <a:r>
              <a:rPr lang="en-US" sz="1600" dirty="0" smtClean="0"/>
              <a:t>hazardous situations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9" y="1434780"/>
            <a:ext cx="4776486" cy="2637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801" y="4004840"/>
            <a:ext cx="4697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AAMI TIR </a:t>
            </a:r>
            <a:r>
              <a:rPr lang="en-US" smtClean="0"/>
              <a:t>57 -- </a:t>
            </a:r>
            <a:r>
              <a:rPr lang="en-US"/>
              <a:t>Principles for medical device security—Risk management 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7" name="Text Box 151"/>
          <p:cNvSpPr txBox="1">
            <a:spLocks noChangeArrowheads="1"/>
          </p:cNvSpPr>
          <p:nvPr/>
        </p:nvSpPr>
        <p:spPr bwMode="auto">
          <a:xfrm>
            <a:off x="469962" y="4325130"/>
            <a:ext cx="4773370" cy="36933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800" dirty="0" smtClean="0"/>
              <a:t>Security Issues </a:t>
            </a:r>
            <a:r>
              <a:rPr lang="en-US" altLang="x-none" sz="1800" smtClean="0"/>
              <a:t>with Safety Impact</a:t>
            </a:r>
            <a:endParaRPr lang="en-US" altLang="x-none" sz="1800" i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5097278" y="3652232"/>
            <a:ext cx="2067453" cy="1778130"/>
            <a:chOff x="5097278" y="3652232"/>
            <a:chExt cx="2067453" cy="1778130"/>
          </a:xfrm>
        </p:grpSpPr>
        <p:sp>
          <p:nvSpPr>
            <p:cNvPr id="11" name="Freeform 10"/>
            <p:cNvSpPr/>
            <p:nvPr/>
          </p:nvSpPr>
          <p:spPr bwMode="auto">
            <a:xfrm rot="18253202" flipH="1">
              <a:off x="6500544" y="3929465"/>
              <a:ext cx="735715" cy="181249"/>
            </a:xfrm>
            <a:custGeom>
              <a:avLst/>
              <a:gdLst>
                <a:gd name="connsiteX0" fmla="*/ 739144 w 739144"/>
                <a:gd name="connsiteY0" fmla="*/ 256001 h 282598"/>
                <a:gd name="connsiteX1" fmla="*/ 666005 w 739144"/>
                <a:gd name="connsiteY1" fmla="*/ 116364 h 282598"/>
                <a:gd name="connsiteX2" fmla="*/ 493132 w 739144"/>
                <a:gd name="connsiteY2" fmla="*/ 275949 h 282598"/>
                <a:gd name="connsiteX3" fmla="*/ 380099 w 739144"/>
                <a:gd name="connsiteY3" fmla="*/ 76468 h 282598"/>
                <a:gd name="connsiteX4" fmla="*/ 200577 w 739144"/>
                <a:gd name="connsiteY4" fmla="*/ 176209 h 282598"/>
                <a:gd name="connsiteX5" fmla="*/ 147385 w 739144"/>
                <a:gd name="connsiteY5" fmla="*/ 23273 h 282598"/>
                <a:gd name="connsiteX6" fmla="*/ 21055 w 739144"/>
                <a:gd name="connsiteY6" fmla="*/ 36572 h 282598"/>
                <a:gd name="connsiteX7" fmla="*/ 21055 w 739144"/>
                <a:gd name="connsiteY7" fmla="*/ 43221 h 2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9144" h="282598">
                  <a:moveTo>
                    <a:pt x="739144" y="256001"/>
                  </a:moveTo>
                  <a:cubicBezTo>
                    <a:pt x="723075" y="184520"/>
                    <a:pt x="707007" y="113039"/>
                    <a:pt x="666005" y="116364"/>
                  </a:cubicBezTo>
                  <a:cubicBezTo>
                    <a:pt x="625003" y="119689"/>
                    <a:pt x="540783" y="282598"/>
                    <a:pt x="493132" y="275949"/>
                  </a:cubicBezTo>
                  <a:cubicBezTo>
                    <a:pt x="445481" y="269300"/>
                    <a:pt x="428858" y="93091"/>
                    <a:pt x="380099" y="76468"/>
                  </a:cubicBezTo>
                  <a:cubicBezTo>
                    <a:pt x="331340" y="59845"/>
                    <a:pt x="239363" y="185075"/>
                    <a:pt x="200577" y="176209"/>
                  </a:cubicBezTo>
                  <a:cubicBezTo>
                    <a:pt x="161791" y="167343"/>
                    <a:pt x="177305" y="46546"/>
                    <a:pt x="147385" y="23273"/>
                  </a:cubicBezTo>
                  <a:cubicBezTo>
                    <a:pt x="117465" y="0"/>
                    <a:pt x="42110" y="33247"/>
                    <a:pt x="21055" y="36572"/>
                  </a:cubicBezTo>
                  <a:cubicBezTo>
                    <a:pt x="0" y="39897"/>
                    <a:pt x="10527" y="41559"/>
                    <a:pt x="21055" y="43221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518189" y="4470030"/>
              <a:ext cx="179523" cy="17953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97278" y="4722476"/>
              <a:ext cx="20674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 smtClean="0"/>
                <a:t>Safety Cause (Network Failure): 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“Halt infusion” command from Interlock logic to pump lost due to network failure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182651" y="3719152"/>
            <a:ext cx="2067453" cy="1713139"/>
            <a:chOff x="7182651" y="3719152"/>
            <a:chExt cx="2067453" cy="1713139"/>
          </a:xfrm>
        </p:grpSpPr>
        <p:sp>
          <p:nvSpPr>
            <p:cNvPr id="9" name="Oval 8"/>
            <p:cNvSpPr/>
            <p:nvPr/>
          </p:nvSpPr>
          <p:spPr bwMode="auto">
            <a:xfrm>
              <a:off x="8252460" y="4560693"/>
              <a:ext cx="179523" cy="17953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 rot="3018008">
              <a:off x="7821302" y="3930815"/>
              <a:ext cx="746219" cy="322893"/>
            </a:xfrm>
            <a:custGeom>
              <a:avLst/>
              <a:gdLst>
                <a:gd name="connsiteX0" fmla="*/ 739144 w 739144"/>
                <a:gd name="connsiteY0" fmla="*/ 256001 h 282598"/>
                <a:gd name="connsiteX1" fmla="*/ 666005 w 739144"/>
                <a:gd name="connsiteY1" fmla="*/ 116364 h 282598"/>
                <a:gd name="connsiteX2" fmla="*/ 493132 w 739144"/>
                <a:gd name="connsiteY2" fmla="*/ 275949 h 282598"/>
                <a:gd name="connsiteX3" fmla="*/ 380099 w 739144"/>
                <a:gd name="connsiteY3" fmla="*/ 76468 h 282598"/>
                <a:gd name="connsiteX4" fmla="*/ 200577 w 739144"/>
                <a:gd name="connsiteY4" fmla="*/ 176209 h 282598"/>
                <a:gd name="connsiteX5" fmla="*/ 147385 w 739144"/>
                <a:gd name="connsiteY5" fmla="*/ 23273 h 282598"/>
                <a:gd name="connsiteX6" fmla="*/ 21055 w 739144"/>
                <a:gd name="connsiteY6" fmla="*/ 36572 h 282598"/>
                <a:gd name="connsiteX7" fmla="*/ 21055 w 739144"/>
                <a:gd name="connsiteY7" fmla="*/ 43221 h 2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9144" h="282598">
                  <a:moveTo>
                    <a:pt x="739144" y="256001"/>
                  </a:moveTo>
                  <a:cubicBezTo>
                    <a:pt x="723075" y="184520"/>
                    <a:pt x="707007" y="113039"/>
                    <a:pt x="666005" y="116364"/>
                  </a:cubicBezTo>
                  <a:cubicBezTo>
                    <a:pt x="625003" y="119689"/>
                    <a:pt x="540783" y="282598"/>
                    <a:pt x="493132" y="275949"/>
                  </a:cubicBezTo>
                  <a:cubicBezTo>
                    <a:pt x="445481" y="269300"/>
                    <a:pt x="428858" y="93091"/>
                    <a:pt x="380099" y="76468"/>
                  </a:cubicBezTo>
                  <a:cubicBezTo>
                    <a:pt x="331340" y="59845"/>
                    <a:pt x="239363" y="185075"/>
                    <a:pt x="200577" y="176209"/>
                  </a:cubicBezTo>
                  <a:cubicBezTo>
                    <a:pt x="161791" y="167343"/>
                    <a:pt x="177305" y="46546"/>
                    <a:pt x="147385" y="23273"/>
                  </a:cubicBezTo>
                  <a:cubicBezTo>
                    <a:pt x="117465" y="0"/>
                    <a:pt x="42110" y="33247"/>
                    <a:pt x="21055" y="36572"/>
                  </a:cubicBezTo>
                  <a:cubicBezTo>
                    <a:pt x="0" y="39897"/>
                    <a:pt x="10527" y="41559"/>
                    <a:pt x="21055" y="43221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82651" y="4724405"/>
              <a:ext cx="20674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 smtClean="0"/>
                <a:t>Security Cause (</a:t>
              </a:r>
              <a:r>
                <a:rPr lang="en-US" u="sng" dirty="0" err="1" smtClean="0"/>
                <a:t>DoS</a:t>
              </a:r>
              <a:r>
                <a:rPr lang="en-US" u="sng" dirty="0" smtClean="0"/>
                <a:t> Attack): 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Attack on network prevents “halt infusion” command from reaching pump</a:t>
              </a:r>
              <a:endParaRPr lang="en-US" dirty="0"/>
            </a:p>
          </p:txBody>
        </p:sp>
      </p:grpSp>
      <p:sp>
        <p:nvSpPr>
          <p:cNvPr id="18" name="Right Arrow 54"/>
          <p:cNvSpPr>
            <a:spLocks noChangeArrowheads="1"/>
          </p:cNvSpPr>
          <p:nvPr/>
        </p:nvSpPr>
        <p:spPr bwMode="auto">
          <a:xfrm rot="5400000">
            <a:off x="2510796" y="1513110"/>
            <a:ext cx="955259" cy="4269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38100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041985" y="5324354"/>
            <a:ext cx="2951544" cy="1364613"/>
            <a:chOff x="6041985" y="5324354"/>
            <a:chExt cx="2951544" cy="1364613"/>
          </a:xfrm>
        </p:grpSpPr>
        <p:sp>
          <p:nvSpPr>
            <p:cNvPr id="19" name="Text Box 9"/>
            <p:cNvSpPr txBox="1">
              <a:spLocks noChangeArrowheads="1"/>
            </p:cNvSpPr>
            <p:nvPr/>
          </p:nvSpPr>
          <p:spPr bwMode="auto">
            <a:xfrm>
              <a:off x="6041985" y="5857970"/>
              <a:ext cx="2951544" cy="830997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 eaLnBrk="1" hangingPunct="1">
                <a:defRPr/>
              </a:pPr>
              <a:r>
                <a:rPr lang="en-US" sz="1200" dirty="0" smtClean="0">
                  <a:latin typeface="Tahoma" pitchFamily="-100" charset="0"/>
                  <a:ea typeface="+mn-ea"/>
                </a:rPr>
                <a:t>In many cases, there is both a “safety cause” and a “security cause” that have the same observable effect and lead to the </a:t>
              </a:r>
              <a:r>
                <a:rPr lang="en-US" sz="1200" smtClean="0">
                  <a:latin typeface="Tahoma" pitchFamily="-100" charset="0"/>
                  <a:ea typeface="+mn-ea"/>
                </a:rPr>
                <a:t>same hazardous situation.</a:t>
              </a:r>
              <a:endParaRPr lang="en-US" sz="1200" dirty="0">
                <a:latin typeface="Tahoma" pitchFamily="-100" charset="0"/>
                <a:ea typeface="+mn-ea"/>
              </a:endParaRP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>
              <a:off x="6782765" y="5324354"/>
              <a:ext cx="428264" cy="5440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>
              <a:off x="7986533" y="5453604"/>
              <a:ext cx="175548" cy="380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22111" y="1253737"/>
            <a:ext cx="1745848" cy="1223412"/>
            <a:chOff x="5222111" y="1253737"/>
            <a:chExt cx="1745848" cy="1223412"/>
          </a:xfrm>
        </p:grpSpPr>
        <p:sp>
          <p:nvSpPr>
            <p:cNvPr id="23" name="Text Box 9"/>
            <p:cNvSpPr txBox="1">
              <a:spLocks noChangeArrowheads="1"/>
            </p:cNvSpPr>
            <p:nvPr/>
          </p:nvSpPr>
          <p:spPr bwMode="auto">
            <a:xfrm>
              <a:off x="5222111" y="1253737"/>
              <a:ext cx="1317585" cy="122341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 eaLnBrk="1" hangingPunct="1">
                <a:defRPr/>
              </a:pPr>
              <a:r>
                <a:rPr lang="en-US" sz="1050" dirty="0" smtClean="0">
                  <a:latin typeface="Tahoma" pitchFamily="-100" charset="0"/>
                  <a:ea typeface="+mn-ea"/>
                </a:rPr>
                <a:t>Notion of harm is confined to the point of care and can be ranked </a:t>
              </a:r>
              <a:r>
                <a:rPr lang="en-US" sz="1050" smtClean="0">
                  <a:latin typeface="Tahoma" pitchFamily="-100" charset="0"/>
                  <a:ea typeface="+mn-ea"/>
                </a:rPr>
                <a:t>for severity using </a:t>
              </a:r>
              <a:r>
                <a:rPr lang="en-US" sz="1050" dirty="0" smtClean="0">
                  <a:latin typeface="Tahoma" pitchFamily="-100" charset="0"/>
                  <a:ea typeface="+mn-ea"/>
                </a:rPr>
                <a:t>conventional metrics</a:t>
              </a:r>
              <a:endParaRPr lang="en-US" sz="1050" dirty="0">
                <a:latin typeface="Tahoma" pitchFamily="-100" charset="0"/>
                <a:ea typeface="+mn-ea"/>
              </a:endParaRPr>
            </a:p>
          </p:txBody>
        </p:sp>
        <p:sp>
          <p:nvSpPr>
            <p:cNvPr id="24" name="Line 8"/>
            <p:cNvSpPr>
              <a:spLocks noChangeShapeType="1"/>
            </p:cNvSpPr>
            <p:nvPr/>
          </p:nvSpPr>
          <p:spPr bwMode="auto">
            <a:xfrm>
              <a:off x="6587925" y="1552936"/>
              <a:ext cx="380034" cy="22956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377652" y="1329262"/>
            <a:ext cx="2566950" cy="2187854"/>
            <a:chOff x="6377652" y="1329262"/>
            <a:chExt cx="2566950" cy="2187854"/>
          </a:xfrm>
        </p:grpSpPr>
        <p:sp>
          <p:nvSpPr>
            <p:cNvPr id="8" name="Explosion 1 7"/>
            <p:cNvSpPr/>
            <p:nvPr/>
          </p:nvSpPr>
          <p:spPr bwMode="auto">
            <a:xfrm>
              <a:off x="6736464" y="1329262"/>
              <a:ext cx="1956121" cy="1123712"/>
            </a:xfrm>
            <a:prstGeom prst="irregularSeal1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Harm</a:t>
              </a: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: Opioid</a:t>
              </a:r>
              <a:r>
                <a:rPr kumimoji="0" lang="en-US" sz="1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 Over-infusion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77652" y="2963118"/>
              <a:ext cx="2566950" cy="55399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Hazardous Situation</a:t>
              </a:r>
              <a:r>
                <a:rPr lang="en-US" dirty="0" smtClean="0"/>
                <a:t>: Pump continues to infuse opioid when patient’s respiratory health is deteriorating</a:t>
              </a:r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>
              <a:off x="7697165" y="2280213"/>
              <a:ext cx="0" cy="61345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6" name="Group 14"/>
            <p:cNvGrpSpPr>
              <a:grpSpLocks/>
            </p:cNvGrpSpPr>
            <p:nvPr/>
          </p:nvGrpSpPr>
          <p:grpSpPr bwMode="auto">
            <a:xfrm flipH="1">
              <a:off x="7963380" y="2372811"/>
              <a:ext cx="844954" cy="428262"/>
              <a:chOff x="2254" y="3909"/>
              <a:chExt cx="1290" cy="305"/>
            </a:xfrm>
          </p:grpSpPr>
          <p:sp>
            <p:nvSpPr>
              <p:cNvPr id="27" name="Oval 15"/>
              <p:cNvSpPr>
                <a:spLocks noChangeArrowheads="1"/>
              </p:cNvSpPr>
              <p:nvPr/>
            </p:nvSpPr>
            <p:spPr bwMode="auto">
              <a:xfrm>
                <a:off x="2254" y="3959"/>
                <a:ext cx="221" cy="19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1pPr>
                <a:lvl2pPr marL="37931725" indent="-37474525"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2pPr>
                <a:lvl3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3pPr>
                <a:lvl4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4pPr>
                <a:lvl5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8" name="Line 16"/>
              <p:cNvSpPr>
                <a:spLocks noChangeShapeType="1"/>
              </p:cNvSpPr>
              <p:nvPr/>
            </p:nvSpPr>
            <p:spPr bwMode="auto">
              <a:xfrm>
                <a:off x="2483" y="4062"/>
                <a:ext cx="827" cy="1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17"/>
              <p:cNvSpPr>
                <a:spLocks noChangeShapeType="1"/>
              </p:cNvSpPr>
              <p:nvPr/>
            </p:nvSpPr>
            <p:spPr bwMode="auto">
              <a:xfrm flipV="1">
                <a:off x="3310" y="3971"/>
                <a:ext cx="234" cy="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Line 18"/>
              <p:cNvSpPr>
                <a:spLocks noChangeShapeType="1"/>
              </p:cNvSpPr>
              <p:nvPr/>
            </p:nvSpPr>
            <p:spPr bwMode="auto">
              <a:xfrm flipH="1" flipV="1">
                <a:off x="3322" y="4081"/>
                <a:ext cx="214" cy="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Line 19"/>
              <p:cNvSpPr>
                <a:spLocks noChangeShapeType="1"/>
              </p:cNvSpPr>
              <p:nvPr/>
            </p:nvSpPr>
            <p:spPr bwMode="auto">
              <a:xfrm flipV="1">
                <a:off x="2661" y="3909"/>
                <a:ext cx="172" cy="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2" name="Line 20"/>
              <p:cNvSpPr>
                <a:spLocks noChangeShapeType="1"/>
              </p:cNvSpPr>
              <p:nvPr/>
            </p:nvSpPr>
            <p:spPr bwMode="auto">
              <a:xfrm rot="5400000" flipV="1">
                <a:off x="2693" y="4046"/>
                <a:ext cx="149" cy="1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275418" y="6224531"/>
            <a:ext cx="485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1" dirty="0" smtClean="0"/>
              <a:t>Need: </a:t>
            </a:r>
            <a:r>
              <a:rPr lang="en-US" sz="1600" i="1" dirty="0" smtClean="0"/>
              <a:t>How to integrate safety and </a:t>
            </a:r>
            <a:r>
              <a:rPr lang="en-US" sz="1600" i="1" smtClean="0"/>
              <a:t>security analysis and risk management into a common framework?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8534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Management Process</a:t>
            </a:r>
            <a:endParaRPr lang="en-US" dirty="0"/>
          </a:p>
        </p:txBody>
      </p:sp>
      <p:sp>
        <p:nvSpPr>
          <p:cNvPr id="9" name="Text Box 151"/>
          <p:cNvSpPr txBox="1">
            <a:spLocks noChangeArrowheads="1"/>
          </p:cNvSpPr>
          <p:nvPr/>
        </p:nvSpPr>
        <p:spPr bwMode="auto">
          <a:xfrm>
            <a:off x="237705" y="1143000"/>
            <a:ext cx="8906295" cy="338554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i="1" dirty="0" smtClean="0"/>
              <a:t>Identification of Hazard and Cause</a:t>
            </a:r>
            <a:endParaRPr lang="en-US" sz="1600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691029" y="4445913"/>
            <a:ext cx="8040595" cy="1641301"/>
            <a:chOff x="691029" y="4445913"/>
            <a:chExt cx="8040595" cy="1641301"/>
          </a:xfrm>
        </p:grpSpPr>
        <p:sp>
          <p:nvSpPr>
            <p:cNvPr id="6" name="7-Point Star 5"/>
            <p:cNvSpPr/>
            <p:nvPr/>
          </p:nvSpPr>
          <p:spPr bwMode="auto">
            <a:xfrm>
              <a:off x="691029" y="5480174"/>
              <a:ext cx="832971" cy="607040"/>
            </a:xfrm>
            <a:prstGeom prst="star7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Faulty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800" dirty="0" smtClean="0">
                  <a:solidFill>
                    <a:schemeClr val="tx1"/>
                  </a:solidFill>
                  <a:latin typeface="Tahoma" charset="0"/>
                </a:rPr>
                <a:t>LED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" name="Right Arrow 6"/>
            <p:cNvSpPr/>
            <p:nvPr/>
          </p:nvSpPr>
          <p:spPr bwMode="auto">
            <a:xfrm>
              <a:off x="1034680" y="4479399"/>
              <a:ext cx="1642044" cy="79480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Leads to incorrect</a:t>
              </a:r>
              <a:r>
                <a:rPr kumimoji="0" lang="en-US" sz="1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Measurement of SpO2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760933" y="4522857"/>
              <a:ext cx="699444" cy="70788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SpO2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High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3" name="7-Point Star 22"/>
            <p:cNvSpPr/>
            <p:nvPr/>
          </p:nvSpPr>
          <p:spPr bwMode="auto">
            <a:xfrm>
              <a:off x="3299013" y="5480174"/>
              <a:ext cx="832971" cy="607040"/>
            </a:xfrm>
            <a:prstGeom prst="star7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SpO2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800" dirty="0" smtClean="0">
                  <a:solidFill>
                    <a:schemeClr val="tx1"/>
                  </a:solidFill>
                  <a:latin typeface="Tahoma" charset="0"/>
                </a:rPr>
                <a:t>High</a:t>
              </a: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4" name="Right Arrow 23"/>
            <p:cNvSpPr/>
            <p:nvPr/>
          </p:nvSpPr>
          <p:spPr bwMode="auto">
            <a:xfrm>
              <a:off x="3588995" y="4479399"/>
              <a:ext cx="1553240" cy="79480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App issues incorrect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Ticket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252923" y="4445913"/>
              <a:ext cx="801583" cy="86177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  <a:p>
              <a:r>
                <a:rPr lang="en-US" dirty="0" smtClean="0"/>
                <a:t>Pump </a:t>
              </a:r>
            </a:p>
            <a:p>
              <a:r>
                <a:rPr lang="en-US" dirty="0" smtClean="0"/>
                <a:t>infuses opioid</a:t>
              </a:r>
            </a:p>
            <a:p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6" name="Right Arrow 25"/>
            <p:cNvSpPr/>
            <p:nvPr/>
          </p:nvSpPr>
          <p:spPr bwMode="auto">
            <a:xfrm>
              <a:off x="6133532" y="4482353"/>
              <a:ext cx="1616564" cy="79480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patient’s respiratory </a:t>
              </a:r>
              <a:endParaRPr lang="en-US" dirty="0" smtClean="0"/>
            </a:p>
            <a:p>
              <a:r>
                <a:rPr lang="en-US" dirty="0" smtClean="0"/>
                <a:t>health </a:t>
              </a:r>
              <a:r>
                <a:rPr lang="en-US" dirty="0"/>
                <a:t>is deteriorating</a:t>
              </a:r>
            </a:p>
          </p:txBody>
        </p:sp>
        <p:sp>
          <p:nvSpPr>
            <p:cNvPr id="12" name="Octagon 11"/>
            <p:cNvSpPr/>
            <p:nvPr/>
          </p:nvSpPr>
          <p:spPr bwMode="auto">
            <a:xfrm>
              <a:off x="7829122" y="4487287"/>
              <a:ext cx="902502" cy="779026"/>
            </a:xfrm>
            <a:prstGeom prst="octago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ahoma" charset="0"/>
                </a:rPr>
                <a:t>Opioid </a:t>
              </a:r>
              <a:endParaRPr lang="en-US" dirty="0" smtClean="0">
                <a:solidFill>
                  <a:schemeClr val="tx1"/>
                </a:solidFill>
                <a:latin typeface="Tahoma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Over-infusion</a:t>
              </a:r>
              <a:endParaRPr lang="en-US" dirty="0">
                <a:solidFill>
                  <a:schemeClr val="tx1"/>
                </a:solidFill>
                <a:latin typeface="Tahoma" charset="0"/>
              </a:endParaRPr>
            </a:p>
          </p:txBody>
        </p:sp>
        <p:cxnSp>
          <p:nvCxnSpPr>
            <p:cNvPr id="27" name="Straight Arrow Connector 26"/>
            <p:cNvCxnSpPr>
              <a:stCxn id="6" idx="6"/>
            </p:cNvCxnSpPr>
            <p:nvPr/>
          </p:nvCxnSpPr>
          <p:spPr bwMode="auto">
            <a:xfrm flipH="1" flipV="1">
              <a:off x="1102659" y="5082988"/>
              <a:ext cx="4856" cy="39718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3" idx="6"/>
            </p:cNvCxnSpPr>
            <p:nvPr/>
          </p:nvCxnSpPr>
          <p:spPr bwMode="auto">
            <a:xfrm flipV="1">
              <a:off x="3715499" y="5065059"/>
              <a:ext cx="4854" cy="4151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80676" y="2067214"/>
            <a:ext cx="7709647" cy="2394207"/>
            <a:chOff x="780676" y="2179926"/>
            <a:chExt cx="7709647" cy="23942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76" y="2179926"/>
              <a:ext cx="7709647" cy="2394207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auto">
            <a:xfrm>
              <a:off x="1034680" y="2179926"/>
              <a:ext cx="4218243" cy="763571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6551011" y="2777772"/>
              <a:ext cx="444137" cy="41329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580279" y="3983819"/>
              <a:ext cx="797367" cy="41329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135085" y="1280725"/>
            <a:ext cx="5596540" cy="1611498"/>
            <a:chOff x="3135085" y="1280725"/>
            <a:chExt cx="5596540" cy="1611498"/>
          </a:xfrm>
        </p:grpSpPr>
        <p:grpSp>
          <p:nvGrpSpPr>
            <p:cNvPr id="43" name="Group 42"/>
            <p:cNvGrpSpPr/>
            <p:nvPr/>
          </p:nvGrpSpPr>
          <p:grpSpPr>
            <a:xfrm>
              <a:off x="6348429" y="1280725"/>
              <a:ext cx="2383196" cy="1384335"/>
              <a:chOff x="6348428" y="1280725"/>
              <a:chExt cx="2911695" cy="1797631"/>
            </a:xfrm>
          </p:grpSpPr>
          <p:sp>
            <p:nvSpPr>
              <p:cNvPr id="41" name="Text Box 9"/>
              <p:cNvSpPr txBox="1">
                <a:spLocks noChangeArrowheads="1"/>
              </p:cNvSpPr>
              <p:nvPr/>
            </p:nvSpPr>
            <p:spPr bwMode="auto">
              <a:xfrm>
                <a:off x="6348428" y="1280725"/>
                <a:ext cx="2911695" cy="1797631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square" anchor="ctr">
                <a:noAutofit/>
              </a:bodyPr>
              <a:lstStyle/>
              <a:p>
                <a:pPr algn="l" eaLnBrk="1" hangingPunct="1">
                  <a:defRPr/>
                </a:pPr>
                <a:endParaRPr lang="en-US" sz="1050" dirty="0">
                  <a:latin typeface="Tahoma" pitchFamily="-100" charset="0"/>
                  <a:ea typeface="+mn-ea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8229" y="1363089"/>
                <a:ext cx="2610520" cy="1661752"/>
              </a:xfrm>
              <a:prstGeom prst="rect">
                <a:avLst/>
              </a:prstGeom>
            </p:spPr>
          </p:pic>
        </p:grp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 flipH="1">
              <a:off x="3135085" y="1687527"/>
              <a:ext cx="3174623" cy="120469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750"/>
            </a:p>
          </p:txBody>
        </p:sp>
        <p:sp>
          <p:nvSpPr>
            <p:cNvPr id="45" name="Line 44"/>
            <p:cNvSpPr>
              <a:spLocks noChangeShapeType="1"/>
            </p:cNvSpPr>
            <p:nvPr/>
          </p:nvSpPr>
          <p:spPr bwMode="auto">
            <a:xfrm flipH="1">
              <a:off x="5686696" y="1728661"/>
              <a:ext cx="623011" cy="11635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75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02659" y="1531400"/>
            <a:ext cx="3251627" cy="1610253"/>
            <a:chOff x="1102659" y="1531400"/>
            <a:chExt cx="3251627" cy="1610253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659" y="1531400"/>
              <a:ext cx="2435965" cy="1121260"/>
            </a:xfrm>
            <a:prstGeom prst="rect">
              <a:avLst/>
            </a:prstGeom>
          </p:spPr>
        </p:pic>
        <p:sp>
          <p:nvSpPr>
            <p:cNvPr id="48" name="Line 44"/>
            <p:cNvSpPr>
              <a:spLocks noChangeShapeType="1"/>
            </p:cNvSpPr>
            <p:nvPr/>
          </p:nvSpPr>
          <p:spPr bwMode="auto">
            <a:xfrm flipH="1" flipV="1">
              <a:off x="3135084" y="2412274"/>
              <a:ext cx="1219202" cy="72937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750"/>
            </a:p>
          </p:txBody>
        </p:sp>
      </p:grpSp>
    </p:spTree>
    <p:extLst>
      <p:ext uri="{BB962C8B-B14F-4D97-AF65-F5344CB8AC3E}">
        <p14:creationId xmlns:p14="http://schemas.microsoft.com/office/powerpoint/2010/main" val="38395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92" name="Content Placeholder 2"/>
          <p:cNvSpPr txBox="1">
            <a:spLocks/>
          </p:cNvSpPr>
          <p:nvPr/>
        </p:nvSpPr>
        <p:spPr bwMode="auto">
          <a:xfrm>
            <a:off x="914912" y="1600200"/>
            <a:ext cx="657445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kern="0" dirty="0" smtClean="0"/>
              <a:t>Benefits</a:t>
            </a:r>
          </a:p>
          <a:p>
            <a:pPr lvl="1"/>
            <a:r>
              <a:rPr lang="en-US" sz="2000" kern="0" dirty="0" smtClean="0"/>
              <a:t>Developers can utilize risk management tool at an early stage</a:t>
            </a:r>
          </a:p>
          <a:p>
            <a:pPr lvl="1"/>
            <a:r>
              <a:rPr lang="en-US" sz="2000" kern="0" dirty="0" smtClean="0"/>
              <a:t>Help manage distributed risk management</a:t>
            </a:r>
          </a:p>
          <a:p>
            <a:pPr lvl="1"/>
            <a:r>
              <a:rPr lang="en-US" sz="2000" kern="0" dirty="0" smtClean="0"/>
              <a:t>Partially automate the generation of regulatory artifacts</a:t>
            </a:r>
          </a:p>
          <a:p>
            <a:pPr lvl="1"/>
            <a:endParaRPr lang="en-US" sz="2400" kern="0" dirty="0" smtClean="0"/>
          </a:p>
          <a:p>
            <a:r>
              <a:rPr lang="en-US" sz="2800" kern="0" dirty="0" smtClean="0"/>
              <a:t>Key enablers</a:t>
            </a:r>
          </a:p>
          <a:p>
            <a:pPr lvl="1"/>
            <a:r>
              <a:rPr lang="en-US" sz="2000" kern="0" dirty="0" smtClean="0"/>
              <a:t>Domain specific presentation</a:t>
            </a:r>
          </a:p>
          <a:p>
            <a:pPr lvl="1"/>
            <a:r>
              <a:rPr lang="en-US" sz="2000" kern="0" dirty="0" smtClean="0"/>
              <a:t>Formal architecture description</a:t>
            </a:r>
            <a:endParaRPr lang="en-US" sz="2200" kern="0" dirty="0"/>
          </a:p>
          <a:p>
            <a:pPr lvl="1"/>
            <a:r>
              <a:rPr lang="en-US" sz="2000" kern="0" dirty="0" smtClean="0"/>
              <a:t>User controlled analysis</a:t>
            </a:r>
          </a:p>
        </p:txBody>
      </p:sp>
    </p:spTree>
    <p:extLst>
      <p:ext uri="{BB962C8B-B14F-4D97-AF65-F5344CB8AC3E}">
        <p14:creationId xmlns:p14="http://schemas.microsoft.com/office/powerpoint/2010/main" val="197881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asked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come up with the right error tokens? And, how do you know they captures all the violation of safety property?</a:t>
            </a:r>
          </a:p>
          <a:p>
            <a:r>
              <a:rPr lang="en-US" dirty="0" smtClean="0"/>
              <a:t>How is mine different from Agree?</a:t>
            </a:r>
          </a:p>
          <a:p>
            <a:pPr lvl="1"/>
            <a:r>
              <a:rPr lang="en-US" dirty="0" smtClean="0"/>
              <a:t>Why I haven’t tried to tailor Agree to solve the same problem</a:t>
            </a:r>
          </a:p>
          <a:p>
            <a:r>
              <a:rPr lang="en-US" dirty="0" smtClean="0"/>
              <a:t>How is mine compared to FSAP?</a:t>
            </a:r>
          </a:p>
          <a:p>
            <a:r>
              <a:rPr lang="en-US" dirty="0" smtClean="0"/>
              <a:t>What model checker I tried?</a:t>
            </a:r>
          </a:p>
          <a:p>
            <a:pPr lvl="1"/>
            <a:r>
              <a:rPr lang="en-US" dirty="0" smtClean="0"/>
              <a:t>Are they explicit state </a:t>
            </a:r>
            <a:r>
              <a:rPr lang="en-US" smtClean="0"/>
              <a:t>or symbolic 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87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Management Background</a:t>
            </a:r>
            <a:endParaRPr lang="en-US" dirty="0"/>
          </a:p>
        </p:txBody>
      </p:sp>
      <p:sp>
        <p:nvSpPr>
          <p:cNvPr id="9" name="Text Box 151"/>
          <p:cNvSpPr txBox="1">
            <a:spLocks noChangeArrowheads="1"/>
          </p:cNvSpPr>
          <p:nvPr/>
        </p:nvSpPr>
        <p:spPr bwMode="auto">
          <a:xfrm>
            <a:off x="237705" y="1143000"/>
            <a:ext cx="8906295" cy="338554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i="1" dirty="0" smtClean="0"/>
              <a:t>Identification of Fundamentals (Top Down Approach)</a:t>
            </a:r>
            <a:endParaRPr lang="en-US" sz="1600" i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111622" y="1830143"/>
            <a:ext cx="7611037" cy="446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2400" kern="0" dirty="0" smtClean="0"/>
              <a:t>Identify unintended </a:t>
            </a:r>
            <a:r>
              <a:rPr lang="en-US" sz="2400" kern="0" dirty="0"/>
              <a:t>c</a:t>
            </a:r>
            <a:r>
              <a:rPr lang="en-US" sz="2400" kern="0" dirty="0" smtClean="0"/>
              <a:t>onsequence (Harm / Accident)</a:t>
            </a:r>
          </a:p>
          <a:p>
            <a:pPr lvl="1"/>
            <a:r>
              <a:rPr lang="en-US" sz="2000" kern="0" dirty="0" smtClean="0"/>
              <a:t>UC01: </a:t>
            </a:r>
            <a:r>
              <a:rPr lang="en-US" sz="2000" dirty="0">
                <a:latin typeface="Tahoma" charset="0"/>
              </a:rPr>
              <a:t>Opioid Over-infusion</a:t>
            </a:r>
            <a:endParaRPr lang="en-US" sz="2000" kern="0" dirty="0" smtClean="0"/>
          </a:p>
          <a:p>
            <a:pPr marL="457200" indent="-457200">
              <a:buFont typeface="+mj-lt"/>
              <a:buAutoNum type="arabicPeriod"/>
            </a:pPr>
            <a:endParaRPr lang="en-US" sz="2400" kern="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kern="0" dirty="0" smtClean="0"/>
              <a:t>Estimate probability and Severity of unintended consequence</a:t>
            </a:r>
          </a:p>
          <a:p>
            <a:pPr marL="857250" lvl="1" indent="-457200"/>
            <a:r>
              <a:rPr lang="en-US" sz="2000" kern="0" dirty="0" smtClean="0"/>
              <a:t>Pa01: Remote</a:t>
            </a:r>
          </a:p>
          <a:p>
            <a:pPr marL="857250" lvl="1" indent="-457200"/>
            <a:r>
              <a:rPr lang="en-US" sz="2000" kern="0" dirty="0" smtClean="0"/>
              <a:t>S01: Catastrophic</a:t>
            </a:r>
          </a:p>
          <a:p>
            <a:pPr marL="857250" lvl="1" indent="-457200"/>
            <a:endParaRPr lang="en-US" sz="2000" kern="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kern="0" dirty="0" smtClean="0"/>
              <a:t>Risk Level</a:t>
            </a:r>
          </a:p>
          <a:p>
            <a:pPr marL="914400" lvl="1" indent="-514350"/>
            <a:r>
              <a:rPr lang="en-US" sz="2000" kern="0" dirty="0" smtClean="0"/>
              <a:t>High</a:t>
            </a:r>
            <a:endParaRPr lang="en-US" sz="2000" kern="0" dirty="0"/>
          </a:p>
          <a:p>
            <a:pPr marL="457200" indent="-457200">
              <a:buFont typeface="+mj-lt"/>
              <a:buAutoNum type="arabicPeriod"/>
            </a:pPr>
            <a:endParaRPr lang="en-US" sz="2400" kern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35" y="3734266"/>
            <a:ext cx="4159624" cy="239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Medical </a:t>
            </a:r>
            <a:r>
              <a:rPr lang="en-US" sz="3200" i="1" dirty="0" smtClean="0"/>
              <a:t>Systems of Systems : PCA Interlock</a:t>
            </a:r>
            <a:endParaRPr lang="en-US" altLang="x-none" sz="3200" i="1" dirty="0">
              <a:ea typeface="ＭＳ Ｐゴシック" charset="-128"/>
            </a:endParaRPr>
          </a:p>
        </p:txBody>
      </p:sp>
      <p:sp>
        <p:nvSpPr>
          <p:cNvPr id="32771" name="AutoShape 3"/>
          <p:cNvSpPr>
            <a:spLocks noChangeArrowheads="1"/>
          </p:cNvSpPr>
          <p:nvPr/>
        </p:nvSpPr>
        <p:spPr bwMode="auto">
          <a:xfrm>
            <a:off x="1295400" y="2463676"/>
            <a:ext cx="6350000" cy="3708400"/>
          </a:xfrm>
          <a:prstGeom prst="roundRect">
            <a:avLst>
              <a:gd name="adj" fmla="val 16667"/>
            </a:avLst>
          </a:prstGeom>
          <a:solidFill>
            <a:srgbClr val="EDD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427038" y="2350963"/>
            <a:ext cx="1204912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04813" y="2036638"/>
            <a:ext cx="868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600"/>
              <a:t>Devices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7316788" y="2690688"/>
            <a:ext cx="1341437" cy="2032000"/>
          </a:xfrm>
          <a:prstGeom prst="rect">
            <a:avLst/>
          </a:prstGeom>
          <a:solidFill>
            <a:srgbClr val="E5D4F8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1362075" y="3389188"/>
            <a:ext cx="4537075" cy="2433638"/>
            <a:chOff x="858" y="2000"/>
            <a:chExt cx="2858" cy="1533"/>
          </a:xfrm>
        </p:grpSpPr>
        <p:grpSp>
          <p:nvGrpSpPr>
            <p:cNvPr id="32809" name="Group 14"/>
            <p:cNvGrpSpPr>
              <a:grpSpLocks/>
            </p:cNvGrpSpPr>
            <p:nvPr/>
          </p:nvGrpSpPr>
          <p:grpSpPr bwMode="auto">
            <a:xfrm>
              <a:off x="858" y="2006"/>
              <a:ext cx="1598" cy="299"/>
              <a:chOff x="937" y="2080"/>
              <a:chExt cx="1598" cy="299"/>
            </a:xfrm>
          </p:grpSpPr>
          <p:sp>
            <p:nvSpPr>
              <p:cNvPr id="32815" name="Freeform 15"/>
              <p:cNvSpPr>
                <a:spLocks/>
              </p:cNvSpPr>
              <p:nvPr/>
            </p:nvSpPr>
            <p:spPr bwMode="auto">
              <a:xfrm flipV="1">
                <a:off x="937" y="2155"/>
                <a:ext cx="1598" cy="224"/>
              </a:xfrm>
              <a:custGeom>
                <a:avLst/>
                <a:gdLst>
                  <a:gd name="T0" fmla="*/ 0 w 3726"/>
                  <a:gd name="T1" fmla="*/ 1 h 379"/>
                  <a:gd name="T2" fmla="*/ 0 w 3726"/>
                  <a:gd name="T3" fmla="*/ 1 h 379"/>
                  <a:gd name="T4" fmla="*/ 0 w 3726"/>
                  <a:gd name="T5" fmla="*/ 1 h 379"/>
                  <a:gd name="T6" fmla="*/ 0 w 3726"/>
                  <a:gd name="T7" fmla="*/ 1 h 379"/>
                  <a:gd name="T8" fmla="*/ 0 w 3726"/>
                  <a:gd name="T9" fmla="*/ 1 h 379"/>
                  <a:gd name="T10" fmla="*/ 0 w 3726"/>
                  <a:gd name="T11" fmla="*/ 1 h 379"/>
                  <a:gd name="T12" fmla="*/ 0 w 3726"/>
                  <a:gd name="T13" fmla="*/ 0 h 3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26"/>
                  <a:gd name="T22" fmla="*/ 0 h 379"/>
                  <a:gd name="T23" fmla="*/ 3726 w 3726"/>
                  <a:gd name="T24" fmla="*/ 379 h 37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26" h="379">
                    <a:moveTo>
                      <a:pt x="0" y="370"/>
                    </a:moveTo>
                    <a:cubicBezTo>
                      <a:pt x="116" y="370"/>
                      <a:pt x="232" y="370"/>
                      <a:pt x="532" y="370"/>
                    </a:cubicBezTo>
                    <a:cubicBezTo>
                      <a:pt x="832" y="370"/>
                      <a:pt x="1495" y="379"/>
                      <a:pt x="1798" y="370"/>
                    </a:cubicBezTo>
                    <a:cubicBezTo>
                      <a:pt x="2101" y="361"/>
                      <a:pt x="2142" y="355"/>
                      <a:pt x="2353" y="316"/>
                    </a:cubicBezTo>
                    <a:cubicBezTo>
                      <a:pt x="2564" y="277"/>
                      <a:pt x="2906" y="185"/>
                      <a:pt x="3063" y="137"/>
                    </a:cubicBezTo>
                    <a:cubicBezTo>
                      <a:pt x="3220" y="89"/>
                      <a:pt x="3186" y="53"/>
                      <a:pt x="3296" y="30"/>
                    </a:cubicBezTo>
                    <a:cubicBezTo>
                      <a:pt x="3406" y="7"/>
                      <a:pt x="3653" y="6"/>
                      <a:pt x="3726" y="0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1pPr>
                <a:lvl2pPr marL="37931725" indent="-37474525"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2pPr>
                <a:lvl3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3pPr>
                <a:lvl4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4pPr>
                <a:lvl5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37584" name="Text Box 16"/>
              <p:cNvSpPr txBox="1">
                <a:spLocks noChangeArrowheads="1"/>
              </p:cNvSpPr>
              <p:nvPr/>
            </p:nvSpPr>
            <p:spPr bwMode="auto">
              <a:xfrm>
                <a:off x="1174" y="2080"/>
                <a:ext cx="913" cy="252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r>
                  <a:rPr lang="en-US" i="1" dirty="0">
                    <a:latin typeface="Tahoma" pitchFamily="-84" charset="0"/>
                    <a:ea typeface="+mn-ea"/>
                  </a:rPr>
                  <a:t>Enable Pump</a:t>
                </a:r>
              </a:p>
              <a:p>
                <a:pPr>
                  <a:defRPr/>
                </a:pPr>
                <a:r>
                  <a:rPr lang="en-US" i="1" dirty="0">
                    <a:latin typeface="Tahoma" pitchFamily="-84" charset="0"/>
                    <a:ea typeface="+mn-ea"/>
                  </a:rPr>
                  <a:t> for safe time window</a:t>
                </a:r>
              </a:p>
            </p:txBody>
          </p:sp>
        </p:grpSp>
        <p:sp>
          <p:nvSpPr>
            <p:cNvPr id="32810" name="Oval 24"/>
            <p:cNvSpPr>
              <a:spLocks noChangeArrowheads="1"/>
            </p:cNvSpPr>
            <p:nvPr/>
          </p:nvSpPr>
          <p:spPr bwMode="auto">
            <a:xfrm>
              <a:off x="2302" y="2168"/>
              <a:ext cx="705" cy="532"/>
            </a:xfrm>
            <a:prstGeom prst="ellipse">
              <a:avLst/>
            </a:prstGeom>
            <a:solidFill>
              <a:srgbClr val="B376D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100"/>
                <a:t>Device Task controller</a:t>
              </a:r>
            </a:p>
          </p:txBody>
        </p:sp>
        <p:sp>
          <p:nvSpPr>
            <p:cNvPr id="237593" name="Text Box 25"/>
            <p:cNvSpPr txBox="1">
              <a:spLocks noChangeArrowheads="1"/>
            </p:cNvSpPr>
            <p:nvPr/>
          </p:nvSpPr>
          <p:spPr bwMode="auto">
            <a:xfrm>
              <a:off x="2594" y="2000"/>
              <a:ext cx="934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algn="l" eaLnBrk="1" hangingPunct="1"/>
              <a:r>
                <a:rPr lang="en-US" altLang="x-none" i="1"/>
                <a:t>Enable bolus dose only when ticket present</a:t>
              </a:r>
              <a:endParaRPr lang="en-US" altLang="x-none" i="1" baseline="-25000"/>
            </a:p>
          </p:txBody>
        </p:sp>
        <p:sp>
          <p:nvSpPr>
            <p:cNvPr id="32812" name="Oval 28"/>
            <p:cNvSpPr>
              <a:spLocks noChangeArrowheads="1"/>
            </p:cNvSpPr>
            <p:nvPr/>
          </p:nvSpPr>
          <p:spPr bwMode="auto">
            <a:xfrm>
              <a:off x="2324" y="2974"/>
              <a:ext cx="857" cy="559"/>
            </a:xfrm>
            <a:prstGeom prst="ellipse">
              <a:avLst/>
            </a:prstGeom>
            <a:solidFill>
              <a:srgbClr val="B376D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200"/>
                <a:t>Combined PCA Vitals</a:t>
              </a:r>
            </a:p>
            <a:p>
              <a:pPr eaLnBrk="1" hangingPunct="1"/>
              <a:r>
                <a:rPr lang="en-US" altLang="x-none" sz="1200"/>
                <a:t>Monitoring</a:t>
              </a:r>
            </a:p>
          </p:txBody>
        </p:sp>
        <p:sp>
          <p:nvSpPr>
            <p:cNvPr id="32813" name="Freeform 29"/>
            <p:cNvSpPr>
              <a:spLocks/>
            </p:cNvSpPr>
            <p:nvPr/>
          </p:nvSpPr>
          <p:spPr bwMode="auto">
            <a:xfrm>
              <a:off x="2743" y="2660"/>
              <a:ext cx="65" cy="317"/>
            </a:xfrm>
            <a:custGeom>
              <a:avLst/>
              <a:gdLst>
                <a:gd name="T0" fmla="*/ 0 w 65"/>
                <a:gd name="T1" fmla="*/ 317 h 317"/>
                <a:gd name="T2" fmla="*/ 57 w 65"/>
                <a:gd name="T3" fmla="*/ 173 h 317"/>
                <a:gd name="T4" fmla="*/ 50 w 65"/>
                <a:gd name="T5" fmla="*/ 0 h 317"/>
                <a:gd name="T6" fmla="*/ 0 60000 65536"/>
                <a:gd name="T7" fmla="*/ 0 60000 65536"/>
                <a:gd name="T8" fmla="*/ 0 60000 65536"/>
                <a:gd name="T9" fmla="*/ 0 w 65"/>
                <a:gd name="T10" fmla="*/ 0 h 317"/>
                <a:gd name="T11" fmla="*/ 65 w 65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5" h="317">
                  <a:moveTo>
                    <a:pt x="0" y="317"/>
                  </a:moveTo>
                  <a:cubicBezTo>
                    <a:pt x="24" y="271"/>
                    <a:pt x="49" y="226"/>
                    <a:pt x="57" y="173"/>
                  </a:cubicBezTo>
                  <a:cubicBezTo>
                    <a:pt x="65" y="120"/>
                    <a:pt x="57" y="60"/>
                    <a:pt x="50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599" name="Text Box 31"/>
            <p:cNvSpPr txBox="1">
              <a:spLocks noChangeArrowheads="1"/>
            </p:cNvSpPr>
            <p:nvPr/>
          </p:nvSpPr>
          <p:spPr bwMode="auto">
            <a:xfrm>
              <a:off x="2912" y="2686"/>
              <a:ext cx="804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i="1"/>
                <a:t>PCA Bolus “Enable”</a:t>
              </a:r>
            </a:p>
            <a:p>
              <a:pPr eaLnBrk="1" hangingPunct="1"/>
              <a:r>
                <a:rPr lang="en-US" altLang="x-none" i="1"/>
                <a:t>Ticket</a:t>
              </a:r>
            </a:p>
          </p:txBody>
        </p:sp>
      </p:grpSp>
      <p:pic>
        <p:nvPicPr>
          <p:cNvPr id="32777" name="Picture 32" descr="pca_pu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666876"/>
            <a:ext cx="801687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4230563"/>
            <a:ext cx="646113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5516438"/>
            <a:ext cx="898525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604" name="Text Box 36"/>
          <p:cNvSpPr txBox="1">
            <a:spLocks noChangeArrowheads="1"/>
          </p:cNvSpPr>
          <p:nvPr/>
        </p:nvSpPr>
        <p:spPr bwMode="auto">
          <a:xfrm>
            <a:off x="377825" y="2516063"/>
            <a:ext cx="776288" cy="2571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PCA Pump</a:t>
            </a:r>
          </a:p>
        </p:txBody>
      </p:sp>
      <p:sp>
        <p:nvSpPr>
          <p:cNvPr id="237605" name="Text Box 37"/>
          <p:cNvSpPr txBox="1">
            <a:spLocks noChangeArrowheads="1"/>
          </p:cNvSpPr>
          <p:nvPr/>
        </p:nvSpPr>
        <p:spPr bwMode="auto">
          <a:xfrm>
            <a:off x="125413" y="3960688"/>
            <a:ext cx="1125537" cy="4095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Respiratory Rate</a:t>
            </a:r>
          </a:p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Monitor</a:t>
            </a:r>
          </a:p>
        </p:txBody>
      </p:sp>
      <p:sp>
        <p:nvSpPr>
          <p:cNvPr id="237606" name="Text Box 38"/>
          <p:cNvSpPr txBox="1">
            <a:spLocks noChangeArrowheads="1"/>
          </p:cNvSpPr>
          <p:nvPr/>
        </p:nvSpPr>
        <p:spPr bwMode="auto">
          <a:xfrm>
            <a:off x="228600" y="5322763"/>
            <a:ext cx="1039813" cy="2571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Pulse Oximeter</a:t>
            </a:r>
          </a:p>
        </p:txBody>
      </p:sp>
      <p:grpSp>
        <p:nvGrpSpPr>
          <p:cNvPr id="4" name="Group 56"/>
          <p:cNvGrpSpPr>
            <a:grpSpLocks/>
          </p:cNvGrpSpPr>
          <p:nvPr/>
        </p:nvGrpSpPr>
        <p:grpSpPr bwMode="auto">
          <a:xfrm>
            <a:off x="1358900" y="4529013"/>
            <a:ext cx="2413000" cy="1647825"/>
            <a:chOff x="856" y="2718"/>
            <a:chExt cx="1520" cy="1038"/>
          </a:xfrm>
        </p:grpSpPr>
        <p:sp>
          <p:nvSpPr>
            <p:cNvPr id="32803" name="Freeform 17"/>
            <p:cNvSpPr>
              <a:spLocks/>
            </p:cNvSpPr>
            <p:nvPr/>
          </p:nvSpPr>
          <p:spPr bwMode="auto">
            <a:xfrm flipV="1">
              <a:off x="876" y="2800"/>
              <a:ext cx="1500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2804" name="Freeform 35"/>
            <p:cNvSpPr>
              <a:spLocks/>
            </p:cNvSpPr>
            <p:nvPr/>
          </p:nvSpPr>
          <p:spPr bwMode="auto">
            <a:xfrm flipV="1">
              <a:off x="856" y="2860"/>
              <a:ext cx="1458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586" name="Text Box 18"/>
            <p:cNvSpPr txBox="1">
              <a:spLocks noChangeArrowheads="1"/>
            </p:cNvSpPr>
            <p:nvPr/>
          </p:nvSpPr>
          <p:spPr bwMode="auto">
            <a:xfrm>
              <a:off x="1075" y="2718"/>
              <a:ext cx="796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Monitoring Data + 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Alarm Information</a:t>
              </a:r>
            </a:p>
          </p:txBody>
        </p:sp>
        <p:sp>
          <p:nvSpPr>
            <p:cNvPr id="32806" name="Freeform 39"/>
            <p:cNvSpPr>
              <a:spLocks/>
            </p:cNvSpPr>
            <p:nvPr/>
          </p:nvSpPr>
          <p:spPr bwMode="auto">
            <a:xfrm>
              <a:off x="862" y="3292"/>
              <a:ext cx="1500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2807" name="Freeform 40"/>
            <p:cNvSpPr>
              <a:spLocks/>
            </p:cNvSpPr>
            <p:nvPr/>
          </p:nvSpPr>
          <p:spPr bwMode="auto">
            <a:xfrm>
              <a:off x="897" y="3352"/>
              <a:ext cx="1458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609" name="Text Box 41"/>
            <p:cNvSpPr txBox="1">
              <a:spLocks noChangeArrowheads="1"/>
            </p:cNvSpPr>
            <p:nvPr/>
          </p:nvSpPr>
          <p:spPr bwMode="auto">
            <a:xfrm>
              <a:off x="1055" y="3498"/>
              <a:ext cx="796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Monitoring Data + 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Alarm Information</a:t>
              </a:r>
            </a:p>
          </p:txBody>
        </p:sp>
      </p:grpSp>
      <p:grpSp>
        <p:nvGrpSpPr>
          <p:cNvPr id="5" name="Group 58"/>
          <p:cNvGrpSpPr>
            <a:grpSpLocks/>
          </p:cNvGrpSpPr>
          <p:nvPr/>
        </p:nvGrpSpPr>
        <p:grpSpPr bwMode="auto">
          <a:xfrm>
            <a:off x="5019675" y="4455988"/>
            <a:ext cx="3629025" cy="1120775"/>
            <a:chOff x="3162" y="2672"/>
            <a:chExt cx="2286" cy="706"/>
          </a:xfrm>
        </p:grpSpPr>
        <p:pic>
          <p:nvPicPr>
            <p:cNvPr id="32798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" y="2672"/>
              <a:ext cx="631" cy="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9" name="Freeform 42"/>
            <p:cNvSpPr>
              <a:spLocks/>
            </p:cNvSpPr>
            <p:nvPr/>
          </p:nvSpPr>
          <p:spPr bwMode="auto">
            <a:xfrm>
              <a:off x="3162" y="2881"/>
              <a:ext cx="1500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2800" name="Freeform 43"/>
            <p:cNvSpPr>
              <a:spLocks/>
            </p:cNvSpPr>
            <p:nvPr/>
          </p:nvSpPr>
          <p:spPr bwMode="auto">
            <a:xfrm>
              <a:off x="3197" y="2941"/>
              <a:ext cx="1458" cy="325"/>
            </a:xfrm>
            <a:custGeom>
              <a:avLst/>
              <a:gdLst>
                <a:gd name="T0" fmla="*/ 0 w 3726"/>
                <a:gd name="T1" fmla="*/ 13 h 379"/>
                <a:gd name="T2" fmla="*/ 0 w 3726"/>
                <a:gd name="T3" fmla="*/ 13 h 379"/>
                <a:gd name="T4" fmla="*/ 0 w 3726"/>
                <a:gd name="T5" fmla="*/ 13 h 379"/>
                <a:gd name="T6" fmla="*/ 0 w 3726"/>
                <a:gd name="T7" fmla="*/ 11 h 379"/>
                <a:gd name="T8" fmla="*/ 0 w 3726"/>
                <a:gd name="T9" fmla="*/ 4 h 379"/>
                <a:gd name="T10" fmla="*/ 0 w 3726"/>
                <a:gd name="T11" fmla="*/ 3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612" name="Text Box 44"/>
            <p:cNvSpPr txBox="1">
              <a:spLocks noChangeArrowheads="1"/>
            </p:cNvSpPr>
            <p:nvPr/>
          </p:nvSpPr>
          <p:spPr bwMode="auto">
            <a:xfrm>
              <a:off x="3452" y="3093"/>
              <a:ext cx="743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Aggregated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Monitoring Status</a:t>
              </a:r>
            </a:p>
          </p:txBody>
        </p:sp>
        <p:sp>
          <p:nvSpPr>
            <p:cNvPr id="237613" name="Text Box 45"/>
            <p:cNvSpPr txBox="1">
              <a:spLocks noChangeArrowheads="1"/>
            </p:cNvSpPr>
            <p:nvPr/>
          </p:nvSpPr>
          <p:spPr bwMode="auto">
            <a:xfrm>
              <a:off x="4662" y="3024"/>
              <a:ext cx="786" cy="3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Status Display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for PCA Monitoring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Application</a:t>
              </a:r>
            </a:p>
          </p:txBody>
        </p:sp>
      </p:grpSp>
      <p:pic>
        <p:nvPicPr>
          <p:cNvPr id="32785" name="Picture 4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88" y="2843088"/>
            <a:ext cx="773112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88" name="Text Box 20"/>
          <p:cNvSpPr txBox="1">
            <a:spLocks noChangeArrowheads="1"/>
          </p:cNvSpPr>
          <p:nvPr/>
        </p:nvSpPr>
        <p:spPr bwMode="auto">
          <a:xfrm>
            <a:off x="7527925" y="2493838"/>
            <a:ext cx="790575" cy="4095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Clinician / </a:t>
            </a:r>
          </a:p>
          <a:p>
            <a:pPr>
              <a:defRPr/>
            </a:pPr>
            <a:r>
              <a:rPr lang="en-US" i="1">
                <a:latin typeface="Tahoma" pitchFamily="-84" charset="0"/>
                <a:ea typeface="+mn-ea"/>
              </a:rPr>
              <a:t>Monitoring</a:t>
            </a:r>
          </a:p>
        </p:txBody>
      </p:sp>
      <p:sp>
        <p:nvSpPr>
          <p:cNvPr id="49" name="Text Box 151"/>
          <p:cNvSpPr txBox="1">
            <a:spLocks noChangeArrowheads="1"/>
          </p:cNvSpPr>
          <p:nvPr/>
        </p:nvSpPr>
        <p:spPr bwMode="auto">
          <a:xfrm>
            <a:off x="396113" y="1176991"/>
            <a:ext cx="8483600" cy="58477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1600" dirty="0" smtClean="0"/>
              <a:t>There can be platforms for integrating medical devices into interoperable systems – </a:t>
            </a:r>
            <a:r>
              <a:rPr lang="en-US" altLang="x-none" sz="1600" i="1" dirty="0" smtClean="0"/>
              <a:t>system of systems</a:t>
            </a:r>
            <a:r>
              <a:rPr lang="en-US" altLang="x-none" sz="1600" dirty="0" smtClean="0"/>
              <a:t> of medical device, medical IT systems, and infrastructure components </a:t>
            </a:r>
            <a:endParaRPr lang="en-US" altLang="x-none" sz="1600" i="1" dirty="0"/>
          </a:p>
        </p:txBody>
      </p: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1409700" y="1858838"/>
            <a:ext cx="5995988" cy="1390650"/>
            <a:chOff x="888" y="1036"/>
            <a:chExt cx="3777" cy="876"/>
          </a:xfrm>
        </p:grpSpPr>
        <p:pic>
          <p:nvPicPr>
            <p:cNvPr id="32789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" y="1036"/>
              <a:ext cx="69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0" name="Oval 48"/>
            <p:cNvSpPr>
              <a:spLocks noChangeArrowheads="1"/>
            </p:cNvSpPr>
            <p:nvPr/>
          </p:nvSpPr>
          <p:spPr bwMode="auto">
            <a:xfrm>
              <a:off x="2587" y="1516"/>
              <a:ext cx="779" cy="396"/>
            </a:xfrm>
            <a:prstGeom prst="ellipse">
              <a:avLst/>
            </a:prstGeom>
            <a:solidFill>
              <a:srgbClr val="B376D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200"/>
                <a:t>Dosage</a:t>
              </a:r>
            </a:p>
            <a:p>
              <a:pPr eaLnBrk="1" hangingPunct="1"/>
              <a:r>
                <a:rPr lang="en-US" altLang="x-none" sz="1200"/>
                <a:t>Calculator</a:t>
              </a:r>
            </a:p>
          </p:txBody>
        </p:sp>
        <p:sp>
          <p:nvSpPr>
            <p:cNvPr id="32791" name="Freeform 49"/>
            <p:cNvSpPr>
              <a:spLocks/>
            </p:cNvSpPr>
            <p:nvPr/>
          </p:nvSpPr>
          <p:spPr bwMode="auto">
            <a:xfrm flipH="1" flipV="1">
              <a:off x="3342" y="1615"/>
              <a:ext cx="1323" cy="111"/>
            </a:xfrm>
            <a:custGeom>
              <a:avLst/>
              <a:gdLst>
                <a:gd name="T0" fmla="*/ 0 w 3726"/>
                <a:gd name="T1" fmla="*/ 0 h 379"/>
                <a:gd name="T2" fmla="*/ 0 w 3726"/>
                <a:gd name="T3" fmla="*/ 0 h 379"/>
                <a:gd name="T4" fmla="*/ 0 w 3726"/>
                <a:gd name="T5" fmla="*/ 0 h 379"/>
                <a:gd name="T6" fmla="*/ 0 w 3726"/>
                <a:gd name="T7" fmla="*/ 0 h 379"/>
                <a:gd name="T8" fmla="*/ 0 w 3726"/>
                <a:gd name="T9" fmla="*/ 0 h 379"/>
                <a:gd name="T10" fmla="*/ 0 w 3726"/>
                <a:gd name="T11" fmla="*/ 0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618" name="Text Box 50"/>
            <p:cNvSpPr txBox="1">
              <a:spLocks noChangeArrowheads="1"/>
            </p:cNvSpPr>
            <p:nvPr/>
          </p:nvSpPr>
          <p:spPr bwMode="auto">
            <a:xfrm>
              <a:off x="3839" y="1595"/>
              <a:ext cx="708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Pain &amp; Sedation 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Scores</a:t>
              </a:r>
            </a:p>
          </p:txBody>
        </p:sp>
        <p:sp>
          <p:nvSpPr>
            <p:cNvPr id="32793" name="Freeform 51"/>
            <p:cNvSpPr>
              <a:spLocks/>
            </p:cNvSpPr>
            <p:nvPr/>
          </p:nvSpPr>
          <p:spPr bwMode="auto">
            <a:xfrm flipH="1" flipV="1">
              <a:off x="3280" y="1485"/>
              <a:ext cx="400" cy="160"/>
            </a:xfrm>
            <a:custGeom>
              <a:avLst/>
              <a:gdLst>
                <a:gd name="T0" fmla="*/ 0 w 3726"/>
                <a:gd name="T1" fmla="*/ 0 h 379"/>
                <a:gd name="T2" fmla="*/ 0 w 3726"/>
                <a:gd name="T3" fmla="*/ 0 h 379"/>
                <a:gd name="T4" fmla="*/ 0 w 3726"/>
                <a:gd name="T5" fmla="*/ 0 h 379"/>
                <a:gd name="T6" fmla="*/ 0 w 3726"/>
                <a:gd name="T7" fmla="*/ 0 h 379"/>
                <a:gd name="T8" fmla="*/ 0 w 3726"/>
                <a:gd name="T9" fmla="*/ 0 h 379"/>
                <a:gd name="T10" fmla="*/ 0 w 3726"/>
                <a:gd name="T11" fmla="*/ 0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2794" name="Freeform 53"/>
            <p:cNvSpPr>
              <a:spLocks/>
            </p:cNvSpPr>
            <p:nvPr/>
          </p:nvSpPr>
          <p:spPr bwMode="auto">
            <a:xfrm>
              <a:off x="888" y="1700"/>
              <a:ext cx="1713" cy="144"/>
            </a:xfrm>
            <a:custGeom>
              <a:avLst/>
              <a:gdLst>
                <a:gd name="T0" fmla="*/ 0 w 3726"/>
                <a:gd name="T1" fmla="*/ 0 h 379"/>
                <a:gd name="T2" fmla="*/ 0 w 3726"/>
                <a:gd name="T3" fmla="*/ 0 h 379"/>
                <a:gd name="T4" fmla="*/ 0 w 3726"/>
                <a:gd name="T5" fmla="*/ 0 h 379"/>
                <a:gd name="T6" fmla="*/ 0 w 3726"/>
                <a:gd name="T7" fmla="*/ 0 h 379"/>
                <a:gd name="T8" fmla="*/ 0 w 3726"/>
                <a:gd name="T9" fmla="*/ 0 h 379"/>
                <a:gd name="T10" fmla="*/ 0 w 3726"/>
                <a:gd name="T11" fmla="*/ 0 h 379"/>
                <a:gd name="T12" fmla="*/ 0 w 3726"/>
                <a:gd name="T13" fmla="*/ 0 h 3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26"/>
                <a:gd name="T22" fmla="*/ 0 h 379"/>
                <a:gd name="T23" fmla="*/ 3726 w 3726"/>
                <a:gd name="T24" fmla="*/ 379 h 3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26" h="379">
                  <a:moveTo>
                    <a:pt x="0" y="370"/>
                  </a:moveTo>
                  <a:cubicBezTo>
                    <a:pt x="116" y="370"/>
                    <a:pt x="232" y="370"/>
                    <a:pt x="532" y="370"/>
                  </a:cubicBezTo>
                  <a:cubicBezTo>
                    <a:pt x="832" y="370"/>
                    <a:pt x="1495" y="379"/>
                    <a:pt x="1798" y="370"/>
                  </a:cubicBezTo>
                  <a:cubicBezTo>
                    <a:pt x="2101" y="361"/>
                    <a:pt x="2142" y="355"/>
                    <a:pt x="2353" y="316"/>
                  </a:cubicBezTo>
                  <a:cubicBezTo>
                    <a:pt x="2564" y="277"/>
                    <a:pt x="2906" y="185"/>
                    <a:pt x="3063" y="137"/>
                  </a:cubicBezTo>
                  <a:cubicBezTo>
                    <a:pt x="3220" y="89"/>
                    <a:pt x="3186" y="53"/>
                    <a:pt x="3296" y="30"/>
                  </a:cubicBezTo>
                  <a:cubicBezTo>
                    <a:pt x="3406" y="7"/>
                    <a:pt x="3653" y="6"/>
                    <a:pt x="3726" y="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37622" name="Text Box 54"/>
            <p:cNvSpPr txBox="1">
              <a:spLocks noChangeArrowheads="1"/>
            </p:cNvSpPr>
            <p:nvPr/>
          </p:nvSpPr>
          <p:spPr bwMode="auto">
            <a:xfrm>
              <a:off x="1314" y="1693"/>
              <a:ext cx="632" cy="16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Pump Settings</a:t>
              </a:r>
            </a:p>
          </p:txBody>
        </p:sp>
        <p:sp>
          <p:nvSpPr>
            <p:cNvPr id="237623" name="Text Box 55"/>
            <p:cNvSpPr txBox="1">
              <a:spLocks noChangeArrowheads="1"/>
            </p:cNvSpPr>
            <p:nvPr/>
          </p:nvSpPr>
          <p:spPr bwMode="auto">
            <a:xfrm>
              <a:off x="2257" y="1057"/>
              <a:ext cx="549" cy="25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Patient</a:t>
              </a:r>
            </a:p>
            <a:p>
              <a:pPr>
                <a:defRPr/>
              </a:pPr>
              <a:r>
                <a:rPr lang="en-US" i="1">
                  <a:latin typeface="Tahoma" pitchFamily="-84" charset="0"/>
                  <a:ea typeface="+mn-ea"/>
                </a:rPr>
                <a:t>Parameters </a:t>
              </a:r>
            </a:p>
          </p:txBody>
        </p:sp>
        <p:sp>
          <p:nvSpPr>
            <p:cNvPr id="32797" name="AutoShape 47"/>
            <p:cNvSpPr>
              <a:spLocks noChangeArrowheads="1"/>
            </p:cNvSpPr>
            <p:nvPr/>
          </p:nvSpPr>
          <p:spPr bwMode="auto">
            <a:xfrm>
              <a:off x="3157" y="1234"/>
              <a:ext cx="953" cy="281"/>
            </a:xfrm>
            <a:prstGeom prst="can">
              <a:avLst>
                <a:gd name="adj" fmla="val 25000"/>
              </a:avLst>
            </a:prstGeom>
            <a:solidFill>
              <a:srgbClr val="CCA8E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/>
                <a:t>EMR Database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3460830" y="2216610"/>
            <a:ext cx="2338086" cy="430578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0709" y="5897357"/>
            <a:ext cx="1036987" cy="1093808"/>
          </a:xfrm>
          <a:prstGeom prst="rect">
            <a:avLst/>
          </a:prstGeom>
        </p:spPr>
      </p:pic>
      <p:sp>
        <p:nvSpPr>
          <p:cNvPr id="51" name="Text Box 151"/>
          <p:cNvSpPr txBox="1">
            <a:spLocks noChangeArrowheads="1"/>
          </p:cNvSpPr>
          <p:nvPr/>
        </p:nvSpPr>
        <p:spPr bwMode="auto">
          <a:xfrm>
            <a:off x="4969887" y="6000970"/>
            <a:ext cx="2199838" cy="83099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200" dirty="0" smtClean="0"/>
              <a:t>Medical Application Platform(MAP) &amp; 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1200" dirty="0" smtClean="0"/>
              <a:t>Application hosting infrastructure</a:t>
            </a:r>
            <a:endParaRPr lang="en-US" altLang="x-none" sz="1200" i="1" dirty="0"/>
          </a:p>
        </p:txBody>
      </p:sp>
    </p:spTree>
    <p:extLst>
      <p:ext uri="{BB962C8B-B14F-4D97-AF65-F5344CB8AC3E}">
        <p14:creationId xmlns:p14="http://schemas.microsoft.com/office/powerpoint/2010/main" val="214072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Medical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54431"/>
          <a:stretch/>
        </p:blipFill>
        <p:spPr bwMode="auto">
          <a:xfrm>
            <a:off x="548640" y="1579131"/>
            <a:ext cx="3291840" cy="473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151"/>
          <p:cNvSpPr txBox="1">
            <a:spLocks noChangeArrowheads="1"/>
          </p:cNvSpPr>
          <p:nvPr/>
        </p:nvSpPr>
        <p:spPr bwMode="auto">
          <a:xfrm>
            <a:off x="268119" y="1099324"/>
            <a:ext cx="8483600" cy="40011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2000" i="1" dirty="0" smtClean="0"/>
              <a:t>In the past, what we did well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4119283" y="1579131"/>
            <a:ext cx="4908176" cy="451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kern="0" dirty="0" smtClean="0"/>
              <a:t>Design &amp; Develop stand-alone devices</a:t>
            </a:r>
          </a:p>
          <a:p>
            <a:pPr lvl="1"/>
            <a:r>
              <a:rPr lang="en-US" sz="1600" kern="0" dirty="0" smtClean="0"/>
              <a:t>Lot of experience and examples</a:t>
            </a:r>
          </a:p>
          <a:p>
            <a:pPr lvl="1"/>
            <a:endParaRPr lang="en-US" sz="1600" kern="0" dirty="0" smtClean="0"/>
          </a:p>
          <a:p>
            <a:pPr lvl="1"/>
            <a:r>
              <a:rPr lang="en-US" sz="1600" kern="0" dirty="0" smtClean="0"/>
              <a:t>Applied model driven development techniques</a:t>
            </a:r>
          </a:p>
          <a:p>
            <a:pPr lvl="1"/>
            <a:endParaRPr lang="en-US" sz="1600" kern="0" dirty="0" smtClean="0"/>
          </a:p>
          <a:p>
            <a:pPr lvl="1"/>
            <a:r>
              <a:rPr lang="en-US" sz="1600" kern="0" dirty="0" smtClean="0"/>
              <a:t>Well established techniques for logging and reporting </a:t>
            </a:r>
          </a:p>
          <a:p>
            <a:pPr lvl="1"/>
            <a:endParaRPr lang="en-US" sz="1600" kern="0" dirty="0" smtClean="0"/>
          </a:p>
          <a:p>
            <a:pPr lvl="1"/>
            <a:r>
              <a:rPr lang="en-US" sz="1600" kern="0" dirty="0" smtClean="0"/>
              <a:t>Clear and simple protocol for care givers</a:t>
            </a:r>
          </a:p>
          <a:p>
            <a:pPr lvl="1"/>
            <a:endParaRPr lang="en-US" sz="1600" kern="0" dirty="0" smtClean="0"/>
          </a:p>
          <a:p>
            <a:pPr lvl="1"/>
            <a:r>
              <a:rPr lang="en-US" sz="1600" kern="0" dirty="0" smtClean="0"/>
              <a:t>Also applied formal methods </a:t>
            </a:r>
          </a:p>
        </p:txBody>
      </p:sp>
    </p:spTree>
    <p:extLst>
      <p:ext uri="{BB962C8B-B14F-4D97-AF65-F5344CB8AC3E}">
        <p14:creationId xmlns:p14="http://schemas.microsoft.com/office/powerpoint/2010/main" val="186962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52"/>
    </mc:Choice>
    <mc:Fallback xmlns="">
      <p:transition spd="slow" advTm="1605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AADL Model of </a:t>
            </a:r>
            <a:r>
              <a:rPr lang="en-US" sz="3200" i="1" dirty="0" smtClean="0"/>
              <a:t>PCA Interlock</a:t>
            </a:r>
            <a:endParaRPr lang="en-US" altLang="x-none" sz="3200" i="1" dirty="0">
              <a:ea typeface="ＭＳ Ｐゴシック" charset="-128"/>
            </a:endParaRPr>
          </a:p>
        </p:txBody>
      </p:sp>
      <p:sp>
        <p:nvSpPr>
          <p:cNvPr id="49" name="Text Box 151"/>
          <p:cNvSpPr txBox="1">
            <a:spLocks noChangeArrowheads="1"/>
          </p:cNvSpPr>
          <p:nvPr/>
        </p:nvSpPr>
        <p:spPr bwMode="auto">
          <a:xfrm>
            <a:off x="342323" y="1219416"/>
            <a:ext cx="8483600" cy="338554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just"/>
            <a:r>
              <a:rPr lang="en-US" sz="1600" kern="0" dirty="0"/>
              <a:t>A simplified version of PCA </a:t>
            </a:r>
            <a:r>
              <a:rPr lang="en-US" sz="1600" kern="0" dirty="0" smtClean="0"/>
              <a:t>Interlock with one sensor in AADL model view</a:t>
            </a:r>
            <a:endParaRPr lang="en-US" sz="1600" kern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r="-4346"/>
          <a:stretch/>
        </p:blipFill>
        <p:spPr>
          <a:xfrm>
            <a:off x="396113" y="2330824"/>
            <a:ext cx="8299652" cy="4392706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42324" y="2835367"/>
            <a:ext cx="2589134" cy="1046353"/>
            <a:chOff x="6124" y="3827399"/>
            <a:chExt cx="2454032" cy="1063354"/>
          </a:xfrm>
        </p:grpSpPr>
        <p:sp>
          <p:nvSpPr>
            <p:cNvPr id="55" name="Text Box 12"/>
            <p:cNvSpPr txBox="1">
              <a:spLocks noChangeArrowheads="1"/>
            </p:cNvSpPr>
            <p:nvPr/>
          </p:nvSpPr>
          <p:spPr bwMode="auto">
            <a:xfrm>
              <a:off x="6124" y="3827399"/>
              <a:ext cx="2199125" cy="65683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u="sng" dirty="0" smtClean="0"/>
                <a:t>Sensor: </a:t>
              </a:r>
              <a:r>
                <a:rPr lang="en-US" sz="1200" u="sng" dirty="0" err="1" smtClean="0"/>
                <a:t>PulseOX</a:t>
              </a:r>
              <a:endParaRPr lang="en-US" sz="1200" u="sng" dirty="0" smtClean="0"/>
            </a:p>
            <a:p>
              <a:pPr algn="l"/>
              <a:r>
                <a:rPr lang="en-US" sz="1200" dirty="0" smtClean="0"/>
                <a:t>Senses blood oxygen saturation level from the patient</a:t>
              </a:r>
              <a:endParaRPr lang="en-US" sz="1200" dirty="0"/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 flipH="1" flipV="1">
              <a:off x="1882366" y="4436913"/>
              <a:ext cx="577790" cy="4538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334000" y="2461373"/>
            <a:ext cx="2734234" cy="819414"/>
            <a:chOff x="-386312" y="3827400"/>
            <a:chExt cx="2591561" cy="832728"/>
          </a:xfrm>
        </p:grpSpPr>
        <p:sp>
          <p:nvSpPr>
            <p:cNvPr id="59" name="Text Box 12"/>
            <p:cNvSpPr txBox="1">
              <a:spLocks noChangeArrowheads="1"/>
            </p:cNvSpPr>
            <p:nvPr/>
          </p:nvSpPr>
          <p:spPr bwMode="auto">
            <a:xfrm>
              <a:off x="6124" y="3827400"/>
              <a:ext cx="2199125" cy="65683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u="sng" dirty="0" smtClean="0"/>
                <a:t>Software: App</a:t>
              </a:r>
            </a:p>
            <a:p>
              <a:pPr algn="l"/>
              <a:r>
                <a:rPr lang="en-US" sz="1200" dirty="0" smtClean="0"/>
                <a:t>Computes a ticket value based on SpO2 from </a:t>
              </a:r>
              <a:r>
                <a:rPr lang="en-US" sz="1200" dirty="0" err="1"/>
                <a:t>P</a:t>
              </a:r>
              <a:r>
                <a:rPr lang="en-US" sz="1200" dirty="0" err="1" smtClean="0"/>
                <a:t>ulseOX</a:t>
              </a:r>
              <a:endParaRPr lang="en-US" sz="1200" dirty="0" smtClean="0"/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-386312" y="4484231"/>
              <a:ext cx="1597422" cy="17589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117335" y="1615931"/>
            <a:ext cx="2373982" cy="845441"/>
            <a:chOff x="6124" y="3827400"/>
            <a:chExt cx="2250107" cy="859178"/>
          </a:xfrm>
        </p:grpSpPr>
        <p:sp>
          <p:nvSpPr>
            <p:cNvPr id="63" name="Text Box 12"/>
            <p:cNvSpPr txBox="1">
              <a:spLocks noChangeArrowheads="1"/>
            </p:cNvSpPr>
            <p:nvPr/>
          </p:nvSpPr>
          <p:spPr bwMode="auto">
            <a:xfrm>
              <a:off x="6124" y="3827400"/>
              <a:ext cx="2199125" cy="65683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u="sng" dirty="0" smtClean="0"/>
                <a:t>Platform: MAP</a:t>
              </a:r>
            </a:p>
            <a:p>
              <a:pPr algn="l"/>
              <a:r>
                <a:rPr lang="en-US" sz="1200" dirty="0" smtClean="0"/>
                <a:t>Medical Application Platform &amp;</a:t>
              </a:r>
            </a:p>
            <a:p>
              <a:pPr algn="l"/>
              <a:r>
                <a:rPr lang="en-US" sz="1200" dirty="0" smtClean="0"/>
                <a:t>Hosting infrastructure</a:t>
              </a:r>
            </a:p>
          </p:txBody>
        </p:sp>
        <p:sp>
          <p:nvSpPr>
            <p:cNvPr id="64" name="Line 13"/>
            <p:cNvSpPr>
              <a:spLocks noChangeShapeType="1"/>
            </p:cNvSpPr>
            <p:nvPr/>
          </p:nvSpPr>
          <p:spPr bwMode="auto">
            <a:xfrm flipH="1" flipV="1">
              <a:off x="1211110" y="4484230"/>
              <a:ext cx="1045121" cy="2023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165073" y="4921624"/>
            <a:ext cx="1786622" cy="1031645"/>
            <a:chOff x="6125" y="3341989"/>
            <a:chExt cx="1693396" cy="1048407"/>
          </a:xfrm>
        </p:grpSpPr>
        <p:sp>
          <p:nvSpPr>
            <p:cNvPr id="66" name="Text Box 12"/>
            <p:cNvSpPr txBox="1">
              <a:spLocks noChangeArrowheads="1"/>
            </p:cNvSpPr>
            <p:nvPr/>
          </p:nvSpPr>
          <p:spPr bwMode="auto">
            <a:xfrm>
              <a:off x="6125" y="3921230"/>
              <a:ext cx="1693396" cy="46916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u="sng" dirty="0" smtClean="0"/>
                <a:t>Connection:</a:t>
              </a:r>
            </a:p>
            <a:p>
              <a:pPr algn="l"/>
              <a:r>
                <a:rPr lang="en-US" sz="1200" dirty="0" smtClean="0"/>
                <a:t>Realized by an </a:t>
              </a:r>
              <a:r>
                <a:rPr lang="en-US" sz="1200" dirty="0" err="1" smtClean="0"/>
                <a:t>IVLine</a:t>
              </a:r>
              <a:r>
                <a:rPr lang="en-US" sz="1200" dirty="0" smtClean="0"/>
                <a:t> </a:t>
              </a:r>
              <a:endParaRPr lang="en-US" sz="1200" dirty="0"/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125" y="3341989"/>
              <a:ext cx="869195" cy="579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647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Management Background</a:t>
            </a:r>
            <a:endParaRPr lang="en-US" dirty="0"/>
          </a:p>
        </p:txBody>
      </p:sp>
      <p:sp>
        <p:nvSpPr>
          <p:cNvPr id="9" name="Text Box 151"/>
          <p:cNvSpPr txBox="1">
            <a:spLocks noChangeArrowheads="1"/>
          </p:cNvSpPr>
          <p:nvPr/>
        </p:nvSpPr>
        <p:spPr bwMode="auto">
          <a:xfrm>
            <a:off x="237705" y="1143000"/>
            <a:ext cx="8906295" cy="338554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i="1" dirty="0" smtClean="0"/>
              <a:t>Identification of Hazardous Situations</a:t>
            </a:r>
            <a:endParaRPr lang="en-US" sz="1600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76646" y="2039778"/>
            <a:ext cx="7228412" cy="1169551"/>
            <a:chOff x="795817" y="2906980"/>
            <a:chExt cx="7228412" cy="1169551"/>
          </a:xfrm>
        </p:grpSpPr>
        <p:sp>
          <p:nvSpPr>
            <p:cNvPr id="4" name="Rectangle 3"/>
            <p:cNvSpPr/>
            <p:nvPr/>
          </p:nvSpPr>
          <p:spPr bwMode="auto">
            <a:xfrm>
              <a:off x="795817" y="2906980"/>
              <a:ext cx="1579830" cy="116955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Hazardous Situation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dirty="0">
                <a:solidFill>
                  <a:schemeClr val="tx1"/>
                </a:solidFill>
                <a:latin typeface="Tahoma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System state /</a:t>
              </a:r>
              <a:r>
                <a:rPr kumimoji="0" lang="en-US" sz="140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 </a:t>
              </a:r>
              <a:r>
                <a:rPr kumimoji="0" lang="en-US" sz="14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Set of conditions</a:t>
              </a:r>
              <a:endPara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5" name="Plus 4"/>
            <p:cNvSpPr/>
            <p:nvPr/>
          </p:nvSpPr>
          <p:spPr bwMode="auto">
            <a:xfrm>
              <a:off x="2481660" y="3119720"/>
              <a:ext cx="728452" cy="744070"/>
            </a:xfrm>
            <a:prstGeom prst="mathPlu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360948" y="3122424"/>
              <a:ext cx="1579830" cy="7386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Worst-case</a:t>
              </a:r>
              <a:r>
                <a:rPr kumimoji="0" lang="en-US" sz="140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 environmental condition</a:t>
              </a:r>
              <a:endPara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0" name="Notched Right Arrow 9"/>
            <p:cNvSpPr/>
            <p:nvPr/>
          </p:nvSpPr>
          <p:spPr bwMode="auto">
            <a:xfrm>
              <a:off x="5307106" y="3290047"/>
              <a:ext cx="770965" cy="475129"/>
            </a:xfrm>
            <a:prstGeom prst="notched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444399" y="3266001"/>
              <a:ext cx="1579830" cy="5232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Unintended Consequence</a:t>
              </a:r>
              <a:endPara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34582" y="3839264"/>
            <a:ext cx="7228412" cy="1169551"/>
            <a:chOff x="795817" y="2906980"/>
            <a:chExt cx="7228412" cy="1169551"/>
          </a:xfrm>
        </p:grpSpPr>
        <p:sp>
          <p:nvSpPr>
            <p:cNvPr id="17" name="Rectangle 16"/>
            <p:cNvSpPr/>
            <p:nvPr/>
          </p:nvSpPr>
          <p:spPr bwMode="auto">
            <a:xfrm>
              <a:off x="795817" y="2906980"/>
              <a:ext cx="1579830" cy="116955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Hazardous Situation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dirty="0" smtClean="0">
                <a:solidFill>
                  <a:schemeClr val="tx1"/>
                </a:solidFill>
                <a:latin typeface="Tahoma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chemeClr val="tx1"/>
                  </a:solidFill>
                  <a:latin typeface="Tahoma" charset="0"/>
                </a:rPr>
                <a:t>Pump infusing opioid</a:t>
              </a:r>
              <a:endParaRPr lang="en-US" sz="14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18" name="Plus 17"/>
            <p:cNvSpPr/>
            <p:nvPr/>
          </p:nvSpPr>
          <p:spPr bwMode="auto">
            <a:xfrm>
              <a:off x="2481660" y="3119720"/>
              <a:ext cx="728452" cy="744070"/>
            </a:xfrm>
            <a:prstGeom prst="mathPlu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360948" y="3122424"/>
              <a:ext cx="1579830" cy="7386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 smtClean="0"/>
                <a:t>Patient’s </a:t>
              </a:r>
              <a:r>
                <a:rPr lang="en-US" sz="1400" dirty="0"/>
                <a:t>respiratory health is deteriorating</a:t>
              </a:r>
            </a:p>
          </p:txBody>
        </p:sp>
        <p:sp>
          <p:nvSpPr>
            <p:cNvPr id="20" name="Notched Right Arrow 19"/>
            <p:cNvSpPr/>
            <p:nvPr/>
          </p:nvSpPr>
          <p:spPr bwMode="auto">
            <a:xfrm>
              <a:off x="5307106" y="3290047"/>
              <a:ext cx="770965" cy="475129"/>
            </a:xfrm>
            <a:prstGeom prst="notched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44399" y="3266001"/>
              <a:ext cx="1579830" cy="5232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Tahoma" charset="0"/>
                </a:rPr>
                <a:t>Opioid Over-infusion</a:t>
              </a:r>
            </a:p>
          </p:txBody>
        </p:sp>
      </p:grpSp>
      <p:sp>
        <p:nvSpPr>
          <p:cNvPr id="22" name="Line 5"/>
          <p:cNvSpPr>
            <a:spLocks noChangeShapeType="1"/>
          </p:cNvSpPr>
          <p:nvPr/>
        </p:nvSpPr>
        <p:spPr bwMode="auto">
          <a:xfrm>
            <a:off x="792350" y="3516126"/>
            <a:ext cx="7800975" cy="0"/>
          </a:xfrm>
          <a:prstGeom prst="line">
            <a:avLst/>
          </a:prstGeom>
          <a:noFill/>
          <a:ln w="57150">
            <a:solidFill>
              <a:srgbClr val="DDCBE7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4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80001 Concepts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78867" y="1794933"/>
            <a:ext cx="4360333" cy="4121126"/>
          </a:xfrm>
        </p:spPr>
        <p:txBody>
          <a:bodyPr/>
          <a:lstStyle/>
          <a:p>
            <a:r>
              <a:rPr lang="en-US" sz="1600" dirty="0" smtClean="0"/>
              <a:t>80001 designates the Hospital (Responsible Organization – RO) as primarily responsible for Risk Management associated with network-based integration of medical devices (safety + security).</a:t>
            </a:r>
          </a:p>
          <a:p>
            <a:r>
              <a:rPr lang="en-US" sz="1600" dirty="0" smtClean="0"/>
              <a:t>Responsible Organization (RO) must develop and coordinate</a:t>
            </a:r>
          </a:p>
          <a:p>
            <a:pPr lvl="1"/>
            <a:r>
              <a:rPr lang="en-US" sz="1200" dirty="0" smtClean="0"/>
              <a:t>Integration plan (3.4(e))</a:t>
            </a:r>
          </a:p>
          <a:p>
            <a:pPr lvl="1"/>
            <a:r>
              <a:rPr lang="en-US" sz="1200" dirty="0" smtClean="0"/>
              <a:t>Disclosure agreements from medical device manufacturers (3.4(d))</a:t>
            </a:r>
          </a:p>
          <a:p>
            <a:pPr lvl="1"/>
            <a:r>
              <a:rPr lang="en-US" sz="1200" dirty="0" smtClean="0"/>
              <a:t>Hazard Analysis (3.4(a,b))</a:t>
            </a:r>
          </a:p>
          <a:p>
            <a:pPr lvl="1"/>
            <a:r>
              <a:rPr lang="en-US" sz="1200" dirty="0" smtClean="0"/>
              <a:t>Policies, processes, procedures related to network based integration</a:t>
            </a:r>
          </a:p>
          <a:p>
            <a:r>
              <a:rPr lang="en-US" sz="1600" dirty="0" smtClean="0"/>
              <a:t>80001 includes basic requirements on what manufacturers of different categories of components must disclose to RO (3.5,3.6)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3" y="1676400"/>
            <a:ext cx="3589326" cy="4902200"/>
          </a:xfrm>
          <a:prstGeom prst="rect">
            <a:avLst/>
          </a:prstGeom>
        </p:spPr>
      </p:pic>
      <p:sp>
        <p:nvSpPr>
          <p:cNvPr id="4" name="Text Box 151"/>
          <p:cNvSpPr txBox="1">
            <a:spLocks noChangeArrowheads="1"/>
          </p:cNvSpPr>
          <p:nvPr/>
        </p:nvSpPr>
        <p:spPr bwMode="auto">
          <a:xfrm>
            <a:off x="395287" y="1275348"/>
            <a:ext cx="5840413" cy="338554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smtClean="0"/>
              <a:t>80001 Overview of Roles and Relationships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208444" y="6026226"/>
            <a:ext cx="478132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 smtClean="0"/>
              <a:t>Our work aims to support Hospitals + Manufacturers in </a:t>
            </a:r>
            <a:r>
              <a:rPr lang="en-US" sz="1200" i="1" smtClean="0"/>
              <a:t>modeling interfaces &amp; network </a:t>
            </a:r>
            <a:r>
              <a:rPr lang="en-US" sz="1200" i="1" dirty="0" smtClean="0"/>
              <a:t>architectures, providing hazard analysis &amp; RM of integration, providing reports that support disclosures.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56288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Platforms for Medical </a:t>
            </a:r>
            <a:r>
              <a:rPr lang="en-US" sz="3600" i="1" dirty="0" smtClean="0"/>
              <a:t>Devices</a:t>
            </a:r>
            <a:endParaRPr lang="en-US" sz="3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20309" y="1968842"/>
            <a:ext cx="4718892" cy="4431957"/>
          </a:xfrm>
        </p:spPr>
        <p:txBody>
          <a:bodyPr/>
          <a:lstStyle/>
          <a:p>
            <a:r>
              <a:rPr lang="en-US" sz="2000" dirty="0" smtClean="0"/>
              <a:t>ISOSCELES – open source medical device platform being developed by </a:t>
            </a:r>
            <a:r>
              <a:rPr lang="en-US" sz="2000" dirty="0" err="1" smtClean="0"/>
              <a:t>Adventium</a:t>
            </a:r>
            <a:r>
              <a:rPr lang="en-US" sz="2000" dirty="0" smtClean="0"/>
              <a:t> Labs / KSU / U </a:t>
            </a:r>
            <a:r>
              <a:rPr lang="en-US" sz="2000" dirty="0" err="1" smtClean="0"/>
              <a:t>Mich</a:t>
            </a:r>
            <a:endParaRPr lang="en-US" sz="2000" dirty="0" smtClean="0"/>
          </a:p>
          <a:p>
            <a:r>
              <a:rPr lang="en-US" sz="2000" dirty="0" smtClean="0"/>
              <a:t>Provides hardware/software resources and development/assurance artifacts that can be customized to specific medical devices</a:t>
            </a:r>
          </a:p>
          <a:p>
            <a:r>
              <a:rPr lang="en-US" sz="2000" dirty="0" smtClean="0"/>
              <a:t>Part of DHS CPS Security Program – one ISOSCELES goal is “designed in” security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37" y="1738184"/>
            <a:ext cx="3504523" cy="4887614"/>
          </a:xfrm>
          <a:prstGeom prst="rect">
            <a:avLst/>
          </a:prstGeom>
        </p:spPr>
      </p:pic>
      <p:sp>
        <p:nvSpPr>
          <p:cNvPr id="34" name="Text Box 151"/>
          <p:cNvSpPr txBox="1">
            <a:spLocks noChangeArrowheads="1"/>
          </p:cNvSpPr>
          <p:nvPr/>
        </p:nvSpPr>
        <p:spPr bwMode="auto">
          <a:xfrm>
            <a:off x="379637" y="1191293"/>
            <a:ext cx="8483600" cy="52322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1400" dirty="0" smtClean="0"/>
              <a:t>There can be platforms for individual medical devices</a:t>
            </a:r>
            <a:r>
              <a:rPr lang="is-IS" altLang="x-none" sz="1400" dirty="0" smtClean="0"/>
              <a:t>: The Department of Homeland Security-sponsored ISOSCELES platform is an example...</a:t>
            </a:r>
            <a:endParaRPr lang="en-US" altLang="x-none" sz="1400" i="1" dirty="0"/>
          </a:p>
        </p:txBody>
      </p:sp>
    </p:spTree>
    <p:extLst>
      <p:ext uri="{BB962C8B-B14F-4D97-AF65-F5344CB8AC3E}">
        <p14:creationId xmlns:p14="http://schemas.microsoft.com/office/powerpoint/2010/main" val="146577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ISOSCELES Platform Features</a:t>
            </a:r>
            <a:endParaRPr lang="en-US" dirty="0"/>
          </a:p>
        </p:txBody>
      </p:sp>
      <p:sp>
        <p:nvSpPr>
          <p:cNvPr id="70" name="Content Placeholder 69"/>
          <p:cNvSpPr>
            <a:spLocks noGrp="1"/>
          </p:cNvSpPr>
          <p:nvPr>
            <p:ph sz="half" idx="1"/>
          </p:nvPr>
        </p:nvSpPr>
        <p:spPr>
          <a:xfrm>
            <a:off x="344278" y="1751680"/>
            <a:ext cx="3015867" cy="4494882"/>
          </a:xfrm>
        </p:spPr>
        <p:txBody>
          <a:bodyPr/>
          <a:lstStyle/>
          <a:p>
            <a:r>
              <a:rPr lang="en-US" dirty="0"/>
              <a:t>Essential properties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Separation</a:t>
            </a:r>
          </a:p>
          <a:p>
            <a:pPr lvl="1"/>
            <a:r>
              <a:rPr lang="en-US" dirty="0" smtClean="0"/>
              <a:t>Determinism</a:t>
            </a:r>
          </a:p>
          <a:p>
            <a:pPr lvl="1"/>
            <a:r>
              <a:rPr lang="en-US" dirty="0" smtClean="0"/>
              <a:t>Non-</a:t>
            </a:r>
            <a:r>
              <a:rPr lang="en-US" dirty="0" err="1" smtClean="0"/>
              <a:t>bypassability</a:t>
            </a:r>
            <a:endParaRPr lang="en-US" dirty="0" smtClean="0"/>
          </a:p>
          <a:p>
            <a:pPr lvl="1"/>
            <a:r>
              <a:rPr lang="en-US" dirty="0" smtClean="0"/>
              <a:t>Model-driven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interactions</a:t>
            </a:r>
          </a:p>
        </p:txBody>
      </p:sp>
      <p:sp>
        <p:nvSpPr>
          <p:cNvPr id="4" name="Text Box 151"/>
          <p:cNvSpPr txBox="1">
            <a:spLocks noChangeArrowheads="1"/>
          </p:cNvSpPr>
          <p:nvPr/>
        </p:nvSpPr>
        <p:spPr bwMode="auto">
          <a:xfrm>
            <a:off x="379637" y="1191293"/>
            <a:ext cx="8483600" cy="52322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1400" dirty="0" smtClean="0"/>
              <a:t>There can be platforms for individual medical devices</a:t>
            </a:r>
            <a:r>
              <a:rPr lang="is-IS" altLang="x-none" sz="1400" dirty="0" smtClean="0"/>
              <a:t>: The Department of Homeland Security-sponsored ISOSCELES platform is an example...</a:t>
            </a:r>
            <a:endParaRPr lang="en-US" altLang="x-none" sz="1400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238959" y="1916934"/>
            <a:ext cx="5752802" cy="4186667"/>
            <a:chOff x="3625813" y="1948431"/>
            <a:chExt cx="5412287" cy="3934047"/>
          </a:xfrm>
        </p:grpSpPr>
        <p:sp>
          <p:nvSpPr>
            <p:cNvPr id="7" name="Rectangle 6"/>
            <p:cNvSpPr/>
            <p:nvPr/>
          </p:nvSpPr>
          <p:spPr>
            <a:xfrm>
              <a:off x="6839196" y="2036275"/>
              <a:ext cx="134279" cy="1739552"/>
            </a:xfrm>
            <a:prstGeom prst="rect">
              <a:avLst/>
            </a:prstGeom>
            <a:pattFill prst="horzBrick">
              <a:fgClr>
                <a:schemeClr val="accent2"/>
              </a:fgClr>
              <a:bgClr>
                <a:schemeClr val="bg1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Cube 7"/>
            <p:cNvSpPr/>
            <p:nvPr/>
          </p:nvSpPr>
          <p:spPr>
            <a:xfrm>
              <a:off x="3625813" y="4700806"/>
              <a:ext cx="5412287" cy="626892"/>
            </a:xfrm>
            <a:prstGeom prst="cube">
              <a:avLst>
                <a:gd name="adj" fmla="val 58758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                                                                                               Physical Hardware</a:t>
              </a:r>
            </a:p>
          </p:txBody>
        </p:sp>
        <p:sp>
          <p:nvSpPr>
            <p:cNvPr id="9" name="Cube 8"/>
            <p:cNvSpPr/>
            <p:nvPr/>
          </p:nvSpPr>
          <p:spPr>
            <a:xfrm>
              <a:off x="3625813" y="4436606"/>
              <a:ext cx="5412287" cy="626892"/>
            </a:xfrm>
            <a:prstGeom prst="cube">
              <a:avLst>
                <a:gd name="adj" fmla="val 58758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                                                                                              Separation Kernel or Hypervisor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69661" y="4803457"/>
              <a:ext cx="194975" cy="52424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wordArt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chemeClr val="tx1"/>
                  </a:solidFill>
                </a:rPr>
                <a:t>GPU</a:t>
              </a:r>
            </a:p>
          </p:txBody>
        </p:sp>
        <p:cxnSp>
          <p:nvCxnSpPr>
            <p:cNvPr id="11" name="Straight Connector 10"/>
            <p:cNvCxnSpPr>
              <a:endCxn id="16" idx="2"/>
            </p:cNvCxnSpPr>
            <p:nvPr/>
          </p:nvCxnSpPr>
          <p:spPr>
            <a:xfrm flipV="1">
              <a:off x="4965418" y="5327698"/>
              <a:ext cx="1730" cy="225265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-Right Arrow 11"/>
            <p:cNvSpPr/>
            <p:nvPr/>
          </p:nvSpPr>
          <p:spPr>
            <a:xfrm>
              <a:off x="3657387" y="5457653"/>
              <a:ext cx="791001" cy="421135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ICE Network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57675" y="4804669"/>
              <a:ext cx="194975" cy="52424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wordArt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b="1" kern="300" spc="-400" dirty="0" smtClean="0">
                  <a:solidFill>
                    <a:schemeClr val="tx1"/>
                  </a:solidFill>
                </a:rPr>
                <a:t>GPIO</a:t>
              </a:r>
              <a:endParaRPr lang="en-US" sz="1000" b="1" kern="300" spc="-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>
              <a:endCxn id="19" idx="2"/>
            </p:cNvCxnSpPr>
            <p:nvPr/>
          </p:nvCxnSpPr>
          <p:spPr>
            <a:xfrm flipV="1">
              <a:off x="5753433" y="5328911"/>
              <a:ext cx="1730" cy="225265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305373" y="1948431"/>
              <a:ext cx="2194224" cy="17568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Platform Enclave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73476" y="1948431"/>
              <a:ext cx="1931608" cy="17568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OEM Medical Enclave</a:t>
              </a:r>
            </a:p>
          </p:txBody>
        </p:sp>
        <p:sp>
          <p:nvSpPr>
            <p:cNvPr id="17" name="Parallelogram 16"/>
            <p:cNvSpPr/>
            <p:nvPr/>
          </p:nvSpPr>
          <p:spPr>
            <a:xfrm>
              <a:off x="4869661" y="4437819"/>
              <a:ext cx="564490" cy="366851"/>
            </a:xfrm>
            <a:prstGeom prst="parallelogram">
              <a:avLst>
                <a:gd name="adj" fmla="val 96789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Parallelogram 17"/>
            <p:cNvSpPr/>
            <p:nvPr/>
          </p:nvSpPr>
          <p:spPr>
            <a:xfrm>
              <a:off x="5653185" y="4435067"/>
              <a:ext cx="564490" cy="366851"/>
            </a:xfrm>
            <a:prstGeom prst="parallelogram">
              <a:avLst>
                <a:gd name="adj" fmla="val 96789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5174527" y="4436606"/>
              <a:ext cx="0" cy="159418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n 19"/>
            <p:cNvSpPr/>
            <p:nvPr/>
          </p:nvSpPr>
          <p:spPr>
            <a:xfrm>
              <a:off x="4448388" y="5561515"/>
              <a:ext cx="262100" cy="220791"/>
            </a:xfrm>
            <a:prstGeom prst="can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EHR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657387" y="2288236"/>
              <a:ext cx="1428669" cy="393525"/>
              <a:chOff x="3234171" y="2073634"/>
              <a:chExt cx="1195119" cy="452859"/>
            </a:xfrm>
          </p:grpSpPr>
          <p:sp>
            <p:nvSpPr>
              <p:cNvPr id="67" name="Cube 66"/>
              <p:cNvSpPr/>
              <p:nvPr/>
            </p:nvSpPr>
            <p:spPr>
              <a:xfrm>
                <a:off x="3234171" y="2286711"/>
                <a:ext cx="1195119" cy="239782"/>
              </a:xfrm>
              <a:prstGeom prst="cube">
                <a:avLst>
                  <a:gd name="adj" fmla="val 194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sng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(RTOS)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Parallelogram 67"/>
              <p:cNvSpPr/>
              <p:nvPr/>
            </p:nvSpPr>
            <p:spPr>
              <a:xfrm>
                <a:off x="3234171" y="2073634"/>
                <a:ext cx="1195119" cy="253462"/>
              </a:xfrm>
              <a:prstGeom prst="parallelogram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sng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Safety Monitors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954392" y="2777930"/>
              <a:ext cx="1131664" cy="457463"/>
              <a:chOff x="3234171" y="2000056"/>
              <a:chExt cx="1195119" cy="526437"/>
            </a:xfrm>
          </p:grpSpPr>
          <p:sp>
            <p:nvSpPr>
              <p:cNvPr id="65" name="Cube 64"/>
              <p:cNvSpPr/>
              <p:nvPr/>
            </p:nvSpPr>
            <p:spPr>
              <a:xfrm>
                <a:off x="3234171" y="2286711"/>
                <a:ext cx="1195119" cy="239782"/>
              </a:xfrm>
              <a:prstGeom prst="cube">
                <a:avLst>
                  <a:gd name="adj" fmla="val 194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sng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Parallelogram 65"/>
              <p:cNvSpPr/>
              <p:nvPr/>
            </p:nvSpPr>
            <p:spPr>
              <a:xfrm>
                <a:off x="3234171" y="2000056"/>
                <a:ext cx="1195119" cy="327040"/>
              </a:xfrm>
              <a:prstGeom prst="parallelogram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sng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Gateway / Firewall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640062" y="3315099"/>
              <a:ext cx="1056465" cy="393525"/>
              <a:chOff x="3234171" y="2073634"/>
              <a:chExt cx="1195119" cy="452859"/>
            </a:xfrm>
          </p:grpSpPr>
          <p:sp>
            <p:nvSpPr>
              <p:cNvPr id="63" name="Cube 62"/>
              <p:cNvSpPr/>
              <p:nvPr/>
            </p:nvSpPr>
            <p:spPr>
              <a:xfrm>
                <a:off x="3234171" y="2286711"/>
                <a:ext cx="1195119" cy="239782"/>
              </a:xfrm>
              <a:prstGeom prst="cube">
                <a:avLst>
                  <a:gd name="adj" fmla="val 1947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sng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Parallelogram 63"/>
              <p:cNvSpPr/>
              <p:nvPr/>
            </p:nvSpPr>
            <p:spPr>
              <a:xfrm>
                <a:off x="3234171" y="2073634"/>
                <a:ext cx="1195119" cy="253462"/>
              </a:xfrm>
              <a:prstGeom prst="parallelogram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sng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GUI Services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3883897" y="4806674"/>
              <a:ext cx="194975" cy="52424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wordArt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chemeClr val="tx1"/>
                  </a:solidFill>
                </a:rPr>
                <a:t>NIC</a:t>
              </a:r>
            </a:p>
          </p:txBody>
        </p:sp>
        <p:sp>
          <p:nvSpPr>
            <p:cNvPr id="25" name="Parallelogram 24"/>
            <p:cNvSpPr/>
            <p:nvPr/>
          </p:nvSpPr>
          <p:spPr>
            <a:xfrm>
              <a:off x="3883897" y="4441036"/>
              <a:ext cx="564490" cy="366851"/>
            </a:xfrm>
            <a:prstGeom prst="parallelogram">
              <a:avLst>
                <a:gd name="adj" fmla="val 96789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4188764" y="4444417"/>
              <a:ext cx="0" cy="159418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ame 26"/>
            <p:cNvSpPr/>
            <p:nvPr/>
          </p:nvSpPr>
          <p:spPr>
            <a:xfrm>
              <a:off x="4800876" y="5543068"/>
              <a:ext cx="330749" cy="272052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GUI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3976918" y="5327630"/>
              <a:ext cx="1730" cy="225265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7544792" y="2220063"/>
              <a:ext cx="1419156" cy="524358"/>
              <a:chOff x="6666359" y="2894677"/>
              <a:chExt cx="1605376" cy="603419"/>
            </a:xfrm>
            <a:solidFill>
              <a:srgbClr val="FFFF99"/>
            </a:solidFill>
          </p:grpSpPr>
          <p:sp>
            <p:nvSpPr>
              <p:cNvPr id="60" name="Cube 59"/>
              <p:cNvSpPr/>
              <p:nvPr/>
            </p:nvSpPr>
            <p:spPr>
              <a:xfrm>
                <a:off x="6666359" y="3258314"/>
                <a:ext cx="1605376" cy="239782"/>
              </a:xfrm>
              <a:prstGeom prst="cube">
                <a:avLst>
                  <a:gd name="adj" fmla="val 19470"/>
                </a:avLst>
              </a:prstGeom>
              <a:grpFill/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RTOS Partition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Parallelogram 60"/>
              <p:cNvSpPr/>
              <p:nvPr/>
            </p:nvSpPr>
            <p:spPr>
              <a:xfrm>
                <a:off x="6666359" y="2894677"/>
                <a:ext cx="1605376" cy="199134"/>
              </a:xfrm>
              <a:prstGeom prst="parallelogram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Flow Rate Checker</a:t>
                </a:r>
              </a:p>
            </p:txBody>
          </p:sp>
          <p:sp>
            <p:nvSpPr>
              <p:cNvPr id="62" name="Parallelogram 61"/>
              <p:cNvSpPr/>
              <p:nvPr/>
            </p:nvSpPr>
            <p:spPr>
              <a:xfrm>
                <a:off x="6666359" y="3099565"/>
                <a:ext cx="1605376" cy="199134"/>
              </a:xfrm>
              <a:prstGeom prst="parallelogram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Rate Controller</a:t>
                </a:r>
              </a:p>
            </p:txBody>
          </p:sp>
        </p:grpSp>
        <p:sp>
          <p:nvSpPr>
            <p:cNvPr id="30" name="Cube 29"/>
            <p:cNvSpPr/>
            <p:nvPr/>
          </p:nvSpPr>
          <p:spPr>
            <a:xfrm>
              <a:off x="7558679" y="3309349"/>
              <a:ext cx="1419156" cy="208366"/>
            </a:xfrm>
            <a:prstGeom prst="cube">
              <a:avLst>
                <a:gd name="adj" fmla="val 19470"/>
              </a:avLst>
            </a:prstGeom>
            <a:solidFill>
              <a:srgbClr val="FFFF99"/>
            </a:solidFill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Linux Partition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Parallelogram 30"/>
            <p:cNvSpPr/>
            <p:nvPr/>
          </p:nvSpPr>
          <p:spPr>
            <a:xfrm>
              <a:off x="7530906" y="2985994"/>
              <a:ext cx="1446928" cy="173043"/>
            </a:xfrm>
            <a:prstGeom prst="parallelogram">
              <a:avLst/>
            </a:prstGeom>
            <a:solidFill>
              <a:srgbClr val="FFFF99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Drug Library</a:t>
              </a:r>
            </a:p>
          </p:txBody>
        </p:sp>
        <p:sp>
          <p:nvSpPr>
            <p:cNvPr id="32" name="Parallelogram 31"/>
            <p:cNvSpPr/>
            <p:nvPr/>
          </p:nvSpPr>
          <p:spPr>
            <a:xfrm>
              <a:off x="7530906" y="3163414"/>
              <a:ext cx="1446928" cy="173043"/>
            </a:xfrm>
            <a:prstGeom prst="parallelogram">
              <a:avLst/>
            </a:prstGeom>
            <a:solidFill>
              <a:srgbClr val="FFFF99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Patient GUI</a:t>
              </a:r>
            </a:p>
          </p:txBody>
        </p:sp>
        <p:cxnSp>
          <p:nvCxnSpPr>
            <p:cNvPr id="33" name="Straight Connector 32"/>
            <p:cNvCxnSpPr>
              <a:stCxn id="61" idx="2"/>
              <a:endCxn id="37" idx="5"/>
            </p:cNvCxnSpPr>
            <p:nvPr/>
          </p:nvCxnSpPr>
          <p:spPr>
            <a:xfrm>
              <a:off x="6845763" y="3025962"/>
              <a:ext cx="706773" cy="46554"/>
            </a:xfrm>
            <a:prstGeom prst="line">
              <a:avLst/>
            </a:prstGeom>
            <a:solidFill>
              <a:srgbClr val="FFCCCC"/>
            </a:solidFill>
            <a:ln w="28575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5" idx="2"/>
              <a:endCxn id="38" idx="5"/>
            </p:cNvCxnSpPr>
            <p:nvPr/>
          </p:nvCxnSpPr>
          <p:spPr>
            <a:xfrm flipV="1">
              <a:off x="6845763" y="3249936"/>
              <a:ext cx="706773" cy="231592"/>
            </a:xfrm>
            <a:prstGeom prst="line">
              <a:avLst/>
            </a:prstGeom>
            <a:solidFill>
              <a:srgbClr val="FFCCCC"/>
            </a:solidFill>
            <a:ln w="28575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65" idx="5"/>
            </p:cNvCxnSpPr>
            <p:nvPr/>
          </p:nvCxnSpPr>
          <p:spPr>
            <a:xfrm>
              <a:off x="5668995" y="3425226"/>
              <a:ext cx="616529" cy="56302"/>
            </a:xfrm>
            <a:prstGeom prst="line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6257992" y="3371401"/>
              <a:ext cx="615303" cy="393525"/>
              <a:chOff x="3234171" y="2073634"/>
              <a:chExt cx="1195119" cy="452859"/>
            </a:xfrm>
          </p:grpSpPr>
          <p:sp>
            <p:nvSpPr>
              <p:cNvPr id="58" name="Cube 57"/>
              <p:cNvSpPr/>
              <p:nvPr/>
            </p:nvSpPr>
            <p:spPr>
              <a:xfrm>
                <a:off x="3234171" y="2286711"/>
                <a:ext cx="1195119" cy="239782"/>
              </a:xfrm>
              <a:prstGeom prst="cube">
                <a:avLst>
                  <a:gd name="adj" fmla="val 19470"/>
                </a:avLst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12700" cmpd="sng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Parallelogram 58"/>
              <p:cNvSpPr/>
              <p:nvPr/>
            </p:nvSpPr>
            <p:spPr>
              <a:xfrm>
                <a:off x="3234171" y="2073634"/>
                <a:ext cx="1195119" cy="253462"/>
              </a:xfrm>
              <a:prstGeom prst="parallelogram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sng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Guard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Frame 36"/>
            <p:cNvSpPr/>
            <p:nvPr/>
          </p:nvSpPr>
          <p:spPr>
            <a:xfrm>
              <a:off x="6798446" y="5558599"/>
              <a:ext cx="812252" cy="197550"/>
            </a:xfrm>
            <a:prstGeom prst="fram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Sensors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3625813" y="3818737"/>
              <a:ext cx="5412287" cy="626892"/>
            </a:xfrm>
            <a:prstGeom prst="cube">
              <a:avLst>
                <a:gd name="adj" fmla="val 58758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                                                                                            Control Partition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173270" y="3708624"/>
              <a:ext cx="0" cy="304260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936699" y="3931029"/>
              <a:ext cx="484999" cy="16371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/>
            <p:cNvCxnSpPr>
              <a:endCxn id="46" idx="4"/>
            </p:cNvCxnSpPr>
            <p:nvPr/>
          </p:nvCxnSpPr>
          <p:spPr>
            <a:xfrm>
              <a:off x="4179198" y="3207834"/>
              <a:ext cx="0" cy="886906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962542" y="4437819"/>
              <a:ext cx="0" cy="159418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Left-Right Arrow 42"/>
            <p:cNvSpPr/>
            <p:nvPr/>
          </p:nvSpPr>
          <p:spPr>
            <a:xfrm>
              <a:off x="5288047" y="5461343"/>
              <a:ext cx="1510402" cy="421135"/>
            </a:xfrm>
            <a:prstGeom prst="left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Local Sensors / Actuators</a:t>
              </a:r>
            </a:p>
          </p:txBody>
        </p:sp>
        <p:sp>
          <p:nvSpPr>
            <p:cNvPr id="44" name="Frame 43"/>
            <p:cNvSpPr/>
            <p:nvPr/>
          </p:nvSpPr>
          <p:spPr>
            <a:xfrm>
              <a:off x="7664462" y="5558599"/>
              <a:ext cx="812252" cy="197550"/>
            </a:xfrm>
            <a:prstGeom prst="fram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Actuators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702768" y="3930939"/>
              <a:ext cx="484999" cy="16371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935430" y="2637146"/>
              <a:ext cx="9542" cy="1450996"/>
            </a:xfrm>
            <a:prstGeom prst="line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5500694" y="2252223"/>
              <a:ext cx="1372601" cy="459263"/>
              <a:chOff x="3234171" y="1997984"/>
              <a:chExt cx="1195120" cy="528509"/>
            </a:xfrm>
          </p:grpSpPr>
          <p:sp>
            <p:nvSpPr>
              <p:cNvPr id="56" name="Cube 55"/>
              <p:cNvSpPr/>
              <p:nvPr/>
            </p:nvSpPr>
            <p:spPr>
              <a:xfrm>
                <a:off x="3234172" y="2286711"/>
                <a:ext cx="1195119" cy="239782"/>
              </a:xfrm>
              <a:prstGeom prst="cube">
                <a:avLst>
                  <a:gd name="adj" fmla="val 19470"/>
                </a:avLst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12700" cmpd="sng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Parallelogram 56"/>
              <p:cNvSpPr/>
              <p:nvPr/>
            </p:nvSpPr>
            <p:spPr>
              <a:xfrm>
                <a:off x="3234171" y="1997984"/>
                <a:ext cx="1195119" cy="329111"/>
              </a:xfrm>
              <a:prstGeom prst="parallelogram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sng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Cyber Physical</a:t>
                </a:r>
                <a:br>
                  <a:rPr lang="en-US" sz="1100" b="1" dirty="0" smtClean="0">
                    <a:solidFill>
                      <a:schemeClr val="tx1"/>
                    </a:solidFill>
                  </a:rPr>
                </a:br>
                <a:r>
                  <a:rPr lang="en-US" sz="1100" b="1" dirty="0" smtClean="0">
                    <a:solidFill>
                      <a:schemeClr val="tx1"/>
                    </a:solidFill>
                  </a:rPr>
                  <a:t>Abstraction Layer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63" idx="5"/>
            </p:cNvCxnSpPr>
            <p:nvPr/>
          </p:nvCxnSpPr>
          <p:spPr>
            <a:xfrm flipV="1">
              <a:off x="5058524" y="2395218"/>
              <a:ext cx="477919" cy="3145"/>
            </a:xfrm>
            <a:prstGeom prst="line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6257992" y="2915835"/>
              <a:ext cx="615303" cy="393525"/>
              <a:chOff x="3234171" y="2073634"/>
              <a:chExt cx="1195119" cy="452859"/>
            </a:xfrm>
          </p:grpSpPr>
          <p:sp>
            <p:nvSpPr>
              <p:cNvPr id="54" name="Cube 53"/>
              <p:cNvSpPr/>
              <p:nvPr/>
            </p:nvSpPr>
            <p:spPr>
              <a:xfrm>
                <a:off x="3234171" y="2286711"/>
                <a:ext cx="1195119" cy="239782"/>
              </a:xfrm>
              <a:prstGeom prst="cube">
                <a:avLst>
                  <a:gd name="adj" fmla="val 19470"/>
                </a:avLst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12700" cmpd="sng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Parallelogram 54"/>
              <p:cNvSpPr/>
              <p:nvPr/>
            </p:nvSpPr>
            <p:spPr>
              <a:xfrm>
                <a:off x="3234171" y="2073634"/>
                <a:ext cx="1195119" cy="253462"/>
              </a:xfrm>
              <a:prstGeom prst="parallelogram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sng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Guard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Straight Connector 49"/>
            <p:cNvCxnSpPr>
              <a:endCxn id="61" idx="5"/>
            </p:cNvCxnSpPr>
            <p:nvPr/>
          </p:nvCxnSpPr>
          <p:spPr>
            <a:xfrm>
              <a:off x="5050532" y="2920025"/>
              <a:ext cx="1234992" cy="105937"/>
            </a:xfrm>
            <a:prstGeom prst="line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3" idx="5"/>
            </p:cNvCxnSpPr>
            <p:nvPr/>
          </p:nvCxnSpPr>
          <p:spPr>
            <a:xfrm flipH="1">
              <a:off x="5050532" y="2395218"/>
              <a:ext cx="485911" cy="524807"/>
            </a:xfrm>
            <a:prstGeom prst="line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3" idx="2"/>
              <a:endCxn id="67" idx="5"/>
            </p:cNvCxnSpPr>
            <p:nvPr/>
          </p:nvCxnSpPr>
          <p:spPr>
            <a:xfrm flipV="1">
              <a:off x="6837545" y="2306585"/>
              <a:ext cx="728877" cy="88633"/>
            </a:xfrm>
            <a:prstGeom prst="line">
              <a:avLst/>
            </a:prstGeom>
            <a:solidFill>
              <a:srgbClr val="FFCCCC"/>
            </a:solidFill>
            <a:ln w="28575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3" idx="2"/>
              <a:endCxn id="68" idx="5"/>
            </p:cNvCxnSpPr>
            <p:nvPr/>
          </p:nvCxnSpPr>
          <p:spPr>
            <a:xfrm>
              <a:off x="6837545" y="2395218"/>
              <a:ext cx="728877" cy="89410"/>
            </a:xfrm>
            <a:prstGeom prst="line">
              <a:avLst/>
            </a:prstGeom>
            <a:solidFill>
              <a:srgbClr val="FFCCCC"/>
            </a:solidFill>
            <a:ln w="28575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Content Placeholder 5"/>
          <p:cNvSpPr txBox="1">
            <a:spLocks/>
          </p:cNvSpPr>
          <p:nvPr/>
        </p:nvSpPr>
        <p:spPr>
          <a:xfrm>
            <a:off x="1153419" y="6315842"/>
            <a:ext cx="7536720" cy="34152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0" tIns="0" rIns="0" bIns="0" rtlCol="0" anchor="ctr" anchorCtr="1">
            <a:normAutofit fontScale="85000" lnSpcReduction="10000"/>
          </a:bodyPr>
          <a:lstStyle>
            <a:defPPr>
              <a:defRPr lang="en-US"/>
            </a:defPPr>
            <a:lvl1pPr marL="342900" marR="0" lvl="0" indent="-34290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>
                <a:solidFill>
                  <a:srgbClr val="10253F"/>
                </a:solidFill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800" dirty="0"/>
              <a:t>Architecture separates networking from </a:t>
            </a:r>
            <a:r>
              <a:rPr lang="en-US" sz="2800" dirty="0" smtClean="0"/>
              <a:t>safety functions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16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Platforms for Medical </a:t>
            </a:r>
            <a:r>
              <a:rPr lang="en-US" sz="3200" i="1"/>
              <a:t>Systems of Systems</a:t>
            </a:r>
            <a:endParaRPr lang="en-US" sz="3200" dirty="0" smtClean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130212" y="4624559"/>
            <a:ext cx="8886465" cy="2455862"/>
          </a:xfrm>
        </p:spPr>
        <p:txBody>
          <a:bodyPr/>
          <a:lstStyle/>
          <a:p>
            <a:r>
              <a:rPr lang="en-US" sz="2000" dirty="0" smtClean="0"/>
              <a:t>A </a:t>
            </a:r>
            <a:r>
              <a:rPr lang="en-US" sz="2000" i="1" dirty="0" smtClean="0"/>
              <a:t>Medical Application Platform </a:t>
            </a:r>
            <a:r>
              <a:rPr lang="en-US" sz="2000" dirty="0" smtClean="0"/>
              <a:t>is a safety- and security- critical real-time computing platform for…</a:t>
            </a:r>
          </a:p>
          <a:p>
            <a:pPr lvl="1"/>
            <a:r>
              <a:rPr lang="en-US" sz="1800" dirty="0" smtClean="0"/>
              <a:t>Integrating heterogeneous devices, medical IT systems, and information displays via communications infrastructure, and</a:t>
            </a:r>
          </a:p>
          <a:p>
            <a:pPr lvl="1"/>
            <a:r>
              <a:rPr lang="en-US" sz="1800" dirty="0" smtClean="0"/>
              <a:t>Hosting applications (“apps”) that provide medical utility via the ability to acquire information from and update/control integrated devices, IT systems, and displays</a:t>
            </a:r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2033588" y="2652884"/>
            <a:ext cx="2801937" cy="1457325"/>
          </a:xfrm>
          <a:prstGeom prst="rect">
            <a:avLst/>
          </a:prstGeom>
          <a:solidFill>
            <a:srgbClr val="BE8FDD"/>
          </a:solidFill>
          <a:ln w="381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" name="Group 63"/>
          <p:cNvGrpSpPr>
            <a:grpSpLocks/>
          </p:cNvGrpSpPr>
          <p:nvPr/>
        </p:nvGrpSpPr>
        <p:grpSpPr bwMode="auto">
          <a:xfrm>
            <a:off x="4854575" y="1895646"/>
            <a:ext cx="3770313" cy="2698750"/>
            <a:chOff x="4855073" y="1254808"/>
            <a:chExt cx="3770259" cy="2698327"/>
          </a:xfrm>
        </p:grpSpPr>
        <p:sp>
          <p:nvSpPr>
            <p:cNvPr id="36893" name="Line 4"/>
            <p:cNvSpPr>
              <a:spLocks noChangeShapeType="1"/>
            </p:cNvSpPr>
            <p:nvPr/>
          </p:nvSpPr>
          <p:spPr bwMode="auto">
            <a:xfrm>
              <a:off x="7021233" y="1956824"/>
              <a:ext cx="0" cy="160689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368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81289" y="1494656"/>
              <a:ext cx="754448" cy="852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95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02633" y="2498160"/>
              <a:ext cx="599475" cy="524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96" name="Line 12"/>
            <p:cNvSpPr>
              <a:spLocks noChangeShapeType="1"/>
            </p:cNvSpPr>
            <p:nvPr/>
          </p:nvSpPr>
          <p:spPr bwMode="auto">
            <a:xfrm>
              <a:off x="7012881" y="1976081"/>
              <a:ext cx="367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897" name="Line 13"/>
            <p:cNvSpPr>
              <a:spLocks noChangeShapeType="1"/>
            </p:cNvSpPr>
            <p:nvPr/>
          </p:nvSpPr>
          <p:spPr bwMode="auto">
            <a:xfrm>
              <a:off x="7024944" y="2844787"/>
              <a:ext cx="367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898" name="Line 14"/>
            <p:cNvSpPr>
              <a:spLocks noChangeShapeType="1"/>
            </p:cNvSpPr>
            <p:nvPr/>
          </p:nvSpPr>
          <p:spPr bwMode="auto">
            <a:xfrm>
              <a:off x="7022161" y="3556226"/>
              <a:ext cx="367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899" name="Line 15"/>
            <p:cNvSpPr>
              <a:spLocks noChangeShapeType="1"/>
            </p:cNvSpPr>
            <p:nvPr/>
          </p:nvSpPr>
          <p:spPr bwMode="auto">
            <a:xfrm>
              <a:off x="7526982" y="3068382"/>
              <a:ext cx="928" cy="2203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0" name="Text Box 83"/>
            <p:cNvSpPr txBox="1">
              <a:spLocks noChangeArrowheads="1"/>
            </p:cNvSpPr>
            <p:nvPr/>
          </p:nvSpPr>
          <p:spPr bwMode="auto">
            <a:xfrm>
              <a:off x="7083407" y="2835618"/>
              <a:ext cx="27746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Bus </a:t>
              </a:r>
            </a:p>
          </p:txBody>
        </p:sp>
        <p:pic>
          <p:nvPicPr>
            <p:cNvPr id="36901" name="Picture 2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22120" y="3272720"/>
              <a:ext cx="625459" cy="68041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pic>
          <p:nvPicPr>
            <p:cNvPr id="36902" name="Picture 1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58745" y="1393514"/>
              <a:ext cx="1374306" cy="1045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903" name="Line 69"/>
            <p:cNvSpPr>
              <a:spLocks noChangeShapeType="1"/>
            </p:cNvSpPr>
            <p:nvPr/>
          </p:nvSpPr>
          <p:spPr bwMode="auto">
            <a:xfrm>
              <a:off x="4855073" y="2730838"/>
              <a:ext cx="2157856" cy="75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4" name="AutoShape 20"/>
            <p:cNvSpPr>
              <a:spLocks noChangeArrowheads="1"/>
            </p:cNvSpPr>
            <p:nvPr/>
          </p:nvSpPr>
          <p:spPr bwMode="auto">
            <a:xfrm>
              <a:off x="5653012" y="3018634"/>
              <a:ext cx="1043603" cy="831890"/>
            </a:xfrm>
            <a:prstGeom prst="can">
              <a:avLst>
                <a:gd name="adj" fmla="val 25000"/>
              </a:avLst>
            </a:prstGeom>
            <a:solidFill>
              <a:srgbClr val="CCA8E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EMR Databases</a:t>
              </a:r>
            </a:p>
          </p:txBody>
        </p:sp>
        <p:sp>
          <p:nvSpPr>
            <p:cNvPr id="36905" name="Line 69"/>
            <p:cNvSpPr>
              <a:spLocks noChangeShapeType="1"/>
            </p:cNvSpPr>
            <p:nvPr/>
          </p:nvSpPr>
          <p:spPr bwMode="auto">
            <a:xfrm rot="5400000">
              <a:off x="5913915" y="2533960"/>
              <a:ext cx="362617" cy="146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6" name="Line 69"/>
            <p:cNvSpPr>
              <a:spLocks noChangeShapeType="1"/>
            </p:cNvSpPr>
            <p:nvPr/>
          </p:nvSpPr>
          <p:spPr bwMode="auto">
            <a:xfrm rot="5400000">
              <a:off x="6088107" y="2905498"/>
              <a:ext cx="290257" cy="83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7782381" y="1281792"/>
              <a:ext cx="842951" cy="307927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Tahoma" pitchFamily="-84" charset="0"/>
                </a:rPr>
                <a:t>Devices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5317029" y="1254808"/>
              <a:ext cx="885812" cy="307927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Tahoma" pitchFamily="-84" charset="0"/>
                </a:rPr>
                <a:t>Displays</a:t>
              </a:r>
            </a:p>
          </p:txBody>
        </p:sp>
      </p:grp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382588" y="1868659"/>
            <a:ext cx="2193925" cy="2187575"/>
            <a:chOff x="382111" y="1227150"/>
            <a:chExt cx="2193691" cy="2188140"/>
          </a:xfrm>
        </p:grpSpPr>
        <p:pic>
          <p:nvPicPr>
            <p:cNvPr id="36889" name="Picture 7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H="1">
              <a:off x="382111" y="2333091"/>
              <a:ext cx="1107209" cy="1082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90" name="Line 72"/>
            <p:cNvSpPr>
              <a:spLocks noChangeShapeType="1"/>
            </p:cNvSpPr>
            <p:nvPr/>
          </p:nvSpPr>
          <p:spPr bwMode="auto">
            <a:xfrm flipV="1">
              <a:off x="826251" y="1546293"/>
              <a:ext cx="706437" cy="6667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31" name="Picture 8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58315" y="1397056"/>
              <a:ext cx="1417487" cy="113376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</p:pic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607512" y="1227150"/>
              <a:ext cx="1563520" cy="30805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Tahoma" pitchFamily="-84" charset="0"/>
                </a:rPr>
                <a:t>Clinician Console</a:t>
              </a:r>
            </a:p>
          </p:txBody>
        </p:sp>
      </p:grpSp>
      <p:grpSp>
        <p:nvGrpSpPr>
          <p:cNvPr id="4" name="Group 62"/>
          <p:cNvGrpSpPr>
            <a:grpSpLocks/>
          </p:cNvGrpSpPr>
          <p:nvPr/>
        </p:nvGrpSpPr>
        <p:grpSpPr bwMode="auto">
          <a:xfrm>
            <a:off x="3011488" y="2127421"/>
            <a:ext cx="2130425" cy="2128838"/>
            <a:chOff x="3011941" y="1485874"/>
            <a:chExt cx="2130553" cy="2128335"/>
          </a:xfrm>
        </p:grpSpPr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3040518" y="3306307"/>
              <a:ext cx="2101976" cy="30790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Tahoma" pitchFamily="-84" charset="0"/>
                </a:rPr>
                <a:t>Computational Platform</a:t>
              </a:r>
            </a:p>
          </p:txBody>
        </p:sp>
        <p:grpSp>
          <p:nvGrpSpPr>
            <p:cNvPr id="5" name="Group 101"/>
            <p:cNvGrpSpPr>
              <a:grpSpLocks/>
            </p:cNvGrpSpPr>
            <p:nvPr/>
          </p:nvGrpSpPr>
          <p:grpSpPr bwMode="auto">
            <a:xfrm>
              <a:off x="3011941" y="2348746"/>
              <a:ext cx="521959" cy="561511"/>
              <a:chOff x="1236" y="2869"/>
              <a:chExt cx="212" cy="237"/>
            </a:xfrm>
          </p:grpSpPr>
          <p:sp>
            <p:nvSpPr>
              <p:cNvPr id="36883" name="Rectangle 102"/>
              <p:cNvSpPr>
                <a:spLocks noChangeArrowheads="1"/>
              </p:cNvSpPr>
              <p:nvPr/>
            </p:nvSpPr>
            <p:spPr bwMode="auto">
              <a:xfrm>
                <a:off x="1236" y="2869"/>
                <a:ext cx="212" cy="237"/>
              </a:xfrm>
              <a:prstGeom prst="rect">
                <a:avLst/>
              </a:prstGeom>
              <a:solidFill>
                <a:schemeClr val="hlink"/>
              </a:solidFill>
              <a:ln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103"/>
              <p:cNvGrpSpPr>
                <a:grpSpLocks/>
              </p:cNvGrpSpPr>
              <p:nvPr/>
            </p:nvGrpSpPr>
            <p:grpSpPr bwMode="auto">
              <a:xfrm>
                <a:off x="1260" y="2917"/>
                <a:ext cx="174" cy="154"/>
                <a:chOff x="1240" y="1192"/>
                <a:chExt cx="151" cy="154"/>
              </a:xfrm>
            </p:grpSpPr>
            <p:sp>
              <p:nvSpPr>
                <p:cNvPr id="36885" name="Line 104"/>
                <p:cNvSpPr>
                  <a:spLocks noChangeShapeType="1"/>
                </p:cNvSpPr>
                <p:nvPr/>
              </p:nvSpPr>
              <p:spPr bwMode="auto">
                <a:xfrm>
                  <a:off x="1240" y="119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86" name="Line 105"/>
                <p:cNvSpPr>
                  <a:spLocks noChangeShapeType="1"/>
                </p:cNvSpPr>
                <p:nvPr/>
              </p:nvSpPr>
              <p:spPr bwMode="auto">
                <a:xfrm>
                  <a:off x="1241" y="1243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87" name="Line 106"/>
                <p:cNvSpPr>
                  <a:spLocks noChangeShapeType="1"/>
                </p:cNvSpPr>
                <p:nvPr/>
              </p:nvSpPr>
              <p:spPr bwMode="auto">
                <a:xfrm>
                  <a:off x="1247" y="1298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88" name="Line 107"/>
                <p:cNvSpPr>
                  <a:spLocks noChangeShapeType="1"/>
                </p:cNvSpPr>
                <p:nvPr/>
              </p:nvSpPr>
              <p:spPr bwMode="auto">
                <a:xfrm>
                  <a:off x="1241" y="1346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" name="Group 101"/>
            <p:cNvGrpSpPr>
              <a:grpSpLocks/>
            </p:cNvGrpSpPr>
            <p:nvPr/>
          </p:nvGrpSpPr>
          <p:grpSpPr bwMode="auto">
            <a:xfrm>
              <a:off x="3771225" y="2343814"/>
              <a:ext cx="521959" cy="561511"/>
              <a:chOff x="1236" y="2869"/>
              <a:chExt cx="212" cy="237"/>
            </a:xfrm>
            <a:solidFill>
              <a:srgbClr val="008000"/>
            </a:solidFill>
          </p:grpSpPr>
          <p:sp>
            <p:nvSpPr>
              <p:cNvPr id="45" name="Rectangle 102"/>
              <p:cNvSpPr>
                <a:spLocks noChangeArrowheads="1"/>
              </p:cNvSpPr>
              <p:nvPr/>
            </p:nvSpPr>
            <p:spPr bwMode="auto">
              <a:xfrm>
                <a:off x="1236" y="2869"/>
                <a:ext cx="212" cy="237"/>
              </a:xfrm>
              <a:prstGeom prst="rect">
                <a:avLst/>
              </a:prstGeom>
              <a:grpFill/>
              <a:ln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ahoma" pitchFamily="-1" charset="0"/>
                </a:endParaRPr>
              </a:p>
            </p:txBody>
          </p:sp>
          <p:grpSp>
            <p:nvGrpSpPr>
              <p:cNvPr id="8" name="Group 103"/>
              <p:cNvGrpSpPr>
                <a:grpSpLocks/>
              </p:cNvGrpSpPr>
              <p:nvPr/>
            </p:nvGrpSpPr>
            <p:grpSpPr bwMode="auto">
              <a:xfrm>
                <a:off x="1262" y="2917"/>
                <a:ext cx="174" cy="154"/>
                <a:chOff x="1240" y="1192"/>
                <a:chExt cx="151" cy="154"/>
              </a:xfrm>
              <a:grpFill/>
            </p:grpSpPr>
            <p:sp>
              <p:nvSpPr>
                <p:cNvPr id="47" name="Line 104"/>
                <p:cNvSpPr>
                  <a:spLocks noChangeShapeType="1"/>
                </p:cNvSpPr>
                <p:nvPr/>
              </p:nvSpPr>
              <p:spPr bwMode="auto">
                <a:xfrm>
                  <a:off x="1240" y="1192"/>
                  <a:ext cx="144" cy="0"/>
                </a:xfrm>
                <a:prstGeom prst="line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Tahoma" pitchFamily="-1" charset="0"/>
                  </a:endParaRPr>
                </a:p>
              </p:txBody>
            </p:sp>
            <p:sp>
              <p:nvSpPr>
                <p:cNvPr id="48" name="Line 105"/>
                <p:cNvSpPr>
                  <a:spLocks noChangeShapeType="1"/>
                </p:cNvSpPr>
                <p:nvPr/>
              </p:nvSpPr>
              <p:spPr bwMode="auto">
                <a:xfrm>
                  <a:off x="1241" y="1243"/>
                  <a:ext cx="144" cy="0"/>
                </a:xfrm>
                <a:prstGeom prst="line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Tahoma" pitchFamily="-1" charset="0"/>
                  </a:endParaRPr>
                </a:p>
              </p:txBody>
            </p:sp>
            <p:sp>
              <p:nvSpPr>
                <p:cNvPr id="49" name="Line 106"/>
                <p:cNvSpPr>
                  <a:spLocks noChangeShapeType="1"/>
                </p:cNvSpPr>
                <p:nvPr/>
              </p:nvSpPr>
              <p:spPr bwMode="auto">
                <a:xfrm>
                  <a:off x="1247" y="1298"/>
                  <a:ext cx="144" cy="0"/>
                </a:xfrm>
                <a:prstGeom prst="line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Tahoma" pitchFamily="-1" charset="0"/>
                  </a:endParaRPr>
                </a:p>
              </p:txBody>
            </p:sp>
            <p:sp>
              <p:nvSpPr>
                <p:cNvPr id="50" name="Line 107"/>
                <p:cNvSpPr>
                  <a:spLocks noChangeShapeType="1"/>
                </p:cNvSpPr>
                <p:nvPr/>
              </p:nvSpPr>
              <p:spPr bwMode="auto">
                <a:xfrm>
                  <a:off x="1241" y="1346"/>
                  <a:ext cx="144" cy="0"/>
                </a:xfrm>
                <a:prstGeom prst="line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Tahoma" pitchFamily="-1" charset="0"/>
                  </a:endParaRPr>
                </a:p>
              </p:txBody>
            </p:sp>
          </p:grpSp>
        </p:grpSp>
        <p:sp>
          <p:nvSpPr>
            <p:cNvPr id="51" name="Text Box 22"/>
            <p:cNvSpPr txBox="1">
              <a:spLocks noChangeArrowheads="1"/>
            </p:cNvSpPr>
            <p:nvPr/>
          </p:nvSpPr>
          <p:spPr bwMode="auto">
            <a:xfrm>
              <a:off x="3442179" y="1485874"/>
              <a:ext cx="625513" cy="30790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Tahoma" pitchFamily="-84" charset="0"/>
                </a:rPr>
                <a:t>Apps</a:t>
              </a:r>
            </a:p>
          </p:txBody>
        </p:sp>
        <p:sp>
          <p:nvSpPr>
            <p:cNvPr id="36881" name="Line 41"/>
            <p:cNvSpPr>
              <a:spLocks noChangeShapeType="1"/>
            </p:cNvSpPr>
            <p:nvPr/>
          </p:nvSpPr>
          <p:spPr bwMode="auto">
            <a:xfrm flipV="1">
              <a:off x="3338312" y="1831797"/>
              <a:ext cx="258038" cy="4298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882" name="Line 41"/>
            <p:cNvSpPr>
              <a:spLocks noChangeShapeType="1"/>
            </p:cNvSpPr>
            <p:nvPr/>
          </p:nvSpPr>
          <p:spPr bwMode="auto">
            <a:xfrm flipH="1" flipV="1">
              <a:off x="3838658" y="1826865"/>
              <a:ext cx="173519" cy="4432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60"/>
          <p:cNvGrpSpPr>
            <a:grpSpLocks/>
          </p:cNvGrpSpPr>
          <p:nvPr/>
        </p:nvGrpSpPr>
        <p:grpSpPr bwMode="auto">
          <a:xfrm>
            <a:off x="1793875" y="2962446"/>
            <a:ext cx="3686175" cy="1022350"/>
            <a:chOff x="1793236" y="2321337"/>
            <a:chExt cx="3686257" cy="1022659"/>
          </a:xfrm>
        </p:grpSpPr>
        <p:sp>
          <p:nvSpPr>
            <p:cNvPr id="36873" name="Right Arrow 53"/>
            <p:cNvSpPr>
              <a:spLocks noChangeArrowheads="1"/>
            </p:cNvSpPr>
            <p:nvPr/>
          </p:nvSpPr>
          <p:spPr bwMode="auto">
            <a:xfrm flipH="1">
              <a:off x="4461722" y="2685885"/>
              <a:ext cx="955280" cy="4270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874" name="Right Arrow 54"/>
            <p:cNvSpPr>
              <a:spLocks noChangeArrowheads="1"/>
            </p:cNvSpPr>
            <p:nvPr/>
          </p:nvSpPr>
          <p:spPr bwMode="auto">
            <a:xfrm>
              <a:off x="4524213" y="2321337"/>
              <a:ext cx="955280" cy="4270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875" name="Right Arrow 55"/>
            <p:cNvSpPr>
              <a:spLocks noChangeArrowheads="1"/>
            </p:cNvSpPr>
            <p:nvPr/>
          </p:nvSpPr>
          <p:spPr bwMode="auto">
            <a:xfrm flipH="1">
              <a:off x="1793236" y="2916951"/>
              <a:ext cx="955280" cy="4270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876" name="Right Arrow 56"/>
            <p:cNvSpPr>
              <a:spLocks noChangeArrowheads="1"/>
            </p:cNvSpPr>
            <p:nvPr/>
          </p:nvSpPr>
          <p:spPr bwMode="auto">
            <a:xfrm>
              <a:off x="1855727" y="2552403"/>
              <a:ext cx="955280" cy="4270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52" name="Text Box 151"/>
          <p:cNvSpPr txBox="1">
            <a:spLocks noChangeArrowheads="1"/>
          </p:cNvSpPr>
          <p:nvPr/>
        </p:nvSpPr>
        <p:spPr bwMode="auto">
          <a:xfrm>
            <a:off x="203200" y="1209466"/>
            <a:ext cx="8801100" cy="338554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1600" dirty="0" smtClean="0"/>
              <a:t>“Medical </a:t>
            </a:r>
            <a:r>
              <a:rPr lang="en-US" altLang="x-none" sz="1600" smtClean="0"/>
              <a:t>Application Platform” </a:t>
            </a:r>
            <a:r>
              <a:rPr lang="en-US" altLang="x-none" sz="1600" dirty="0" smtClean="0"/>
              <a:t>is a term that has been introduced to describe this concept</a:t>
            </a:r>
            <a:r>
              <a:rPr lang="is-IS" altLang="x-none" sz="1600" dirty="0" smtClean="0"/>
              <a:t>…</a:t>
            </a:r>
            <a:endParaRPr lang="en-US" altLang="x-none" sz="1600" i="1" dirty="0"/>
          </a:p>
        </p:txBody>
      </p:sp>
    </p:spTree>
    <p:extLst>
      <p:ext uri="{BB962C8B-B14F-4D97-AF65-F5344CB8AC3E}">
        <p14:creationId xmlns:p14="http://schemas.microsoft.com/office/powerpoint/2010/main" val="123629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Variety of Applications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sz="half" idx="1"/>
          </p:nvPr>
        </p:nvSpPr>
        <p:spPr>
          <a:xfrm>
            <a:off x="406400" y="2451100"/>
            <a:ext cx="4113213" cy="3556000"/>
          </a:xfrm>
        </p:spPr>
        <p:txBody>
          <a:bodyPr/>
          <a:lstStyle/>
          <a:p>
            <a:r>
              <a:rPr lang="en-US" sz="2400" dirty="0" smtClean="0">
                <a:ea typeface="ＭＳ Ｐゴシック" pitchFamily="-108" charset="-128"/>
                <a:cs typeface="ＭＳ Ｐゴシック" pitchFamily="-108" charset="-128"/>
              </a:rPr>
              <a:t>Medical data display and storage</a:t>
            </a:r>
          </a:p>
          <a:p>
            <a:r>
              <a:rPr lang="en-US" sz="2400" dirty="0" smtClean="0">
                <a:ea typeface="ＭＳ Ｐゴシック" pitchFamily="-108" charset="-128"/>
                <a:cs typeface="ＭＳ Ｐゴシック" pitchFamily="-108" charset="-128"/>
              </a:rPr>
              <a:t>Derived / Smart alarms</a:t>
            </a:r>
          </a:p>
          <a:p>
            <a:r>
              <a:rPr lang="en-US" sz="2400" dirty="0" smtClean="0">
                <a:ea typeface="ＭＳ Ｐゴシック" pitchFamily="-108" charset="-128"/>
                <a:cs typeface="ＭＳ Ｐゴシック" pitchFamily="-108" charset="-128"/>
              </a:rPr>
              <a:t>Clinical decision support</a:t>
            </a:r>
          </a:p>
          <a:p>
            <a:r>
              <a:rPr lang="en-US" sz="2400" dirty="0" smtClean="0">
                <a:ea typeface="ＭＳ Ｐゴシック" pitchFamily="-108" charset="-128"/>
                <a:cs typeface="ＭＳ Ｐゴシック" pitchFamily="-108" charset="-128"/>
              </a:rPr>
              <a:t>Workflow automation</a:t>
            </a:r>
          </a:p>
          <a:p>
            <a:r>
              <a:rPr lang="en-US" sz="2400" dirty="0" smtClean="0">
                <a:ea typeface="ＭＳ Ｐゴシック" pitchFamily="-108" charset="-128"/>
                <a:cs typeface="ＭＳ Ｐゴシック" pitchFamily="-108" charset="-128"/>
              </a:rPr>
              <a:t>Safety interlocks</a:t>
            </a:r>
          </a:p>
          <a:p>
            <a:r>
              <a:rPr lang="en-US" sz="2400" dirty="0" smtClean="0">
                <a:ea typeface="ＭＳ Ｐゴシック" pitchFamily="-108" charset="-128"/>
                <a:cs typeface="ＭＳ Ｐゴシック" pitchFamily="-108" charset="-128"/>
              </a:rPr>
              <a:t>Closed loop control </a:t>
            </a:r>
          </a:p>
        </p:txBody>
      </p:sp>
      <p:sp>
        <p:nvSpPr>
          <p:cNvPr id="43013" name="Text Box 151"/>
          <p:cNvSpPr txBox="1">
            <a:spLocks noChangeArrowheads="1"/>
          </p:cNvSpPr>
          <p:nvPr/>
        </p:nvSpPr>
        <p:spPr bwMode="auto">
          <a:xfrm>
            <a:off x="312738" y="1268581"/>
            <a:ext cx="4210050" cy="1015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Apps</a:t>
            </a:r>
            <a:r>
              <a:rPr lang="en-US" sz="2000" dirty="0" smtClean="0"/>
              <a:t> that coordinate devices and IT systems can </a:t>
            </a:r>
            <a:r>
              <a:rPr lang="en-US" sz="2000" dirty="0"/>
              <a:t>provide a variety of clinical functions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20" y="1574800"/>
            <a:ext cx="3197679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098800"/>
            <a:ext cx="3124200" cy="2082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200" y="4903766"/>
            <a:ext cx="2882900" cy="16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8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Analysis</a:t>
            </a:r>
            <a:endParaRPr lang="en-US" dirty="0"/>
          </a:p>
        </p:txBody>
      </p:sp>
      <p:sp>
        <p:nvSpPr>
          <p:cNvPr id="4" name="Text Box 151"/>
          <p:cNvSpPr txBox="1">
            <a:spLocks noChangeArrowheads="1"/>
          </p:cNvSpPr>
          <p:nvPr/>
        </p:nvSpPr>
        <p:spPr bwMode="auto">
          <a:xfrm>
            <a:off x="367779" y="1083835"/>
            <a:ext cx="8392295" cy="83099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smtClean="0"/>
              <a:t>In a PCA Pump, </a:t>
            </a:r>
            <a:r>
              <a:rPr lang="en-US" sz="1600" b="1" dirty="0" smtClean="0"/>
              <a:t>hazard identification</a:t>
            </a:r>
            <a:r>
              <a:rPr lang="en-US" sz="1600" dirty="0" smtClean="0"/>
              <a:t> leads us to identify that infused air embolisms are a potential source of harm (hazard), and </a:t>
            </a:r>
            <a:r>
              <a:rPr lang="en-US" sz="1600" b="1" dirty="0" smtClean="0"/>
              <a:t>hazard analysis</a:t>
            </a:r>
            <a:r>
              <a:rPr lang="en-US" sz="1600" dirty="0" smtClean="0"/>
              <a:t> identifies that harm may be </a:t>
            </a:r>
            <a:r>
              <a:rPr lang="en-US" sz="1600" b="1" dirty="0" smtClean="0"/>
              <a:t>caused</a:t>
            </a:r>
            <a:r>
              <a:rPr lang="en-US" sz="1600" dirty="0" smtClean="0"/>
              <a:t> in several different </a:t>
            </a:r>
            <a:r>
              <a:rPr lang="en-US" sz="1600" b="1" dirty="0" smtClean="0"/>
              <a:t>hazardous situations</a:t>
            </a:r>
            <a:endParaRPr lang="en-US" sz="1600" b="1" i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151150" y="1861851"/>
            <a:ext cx="8926748" cy="4996148"/>
            <a:chOff x="151150" y="1584876"/>
            <a:chExt cx="8926748" cy="5273123"/>
          </a:xfrm>
        </p:grpSpPr>
        <p:sp>
          <p:nvSpPr>
            <p:cNvPr id="6" name="Rectangle 5"/>
            <p:cNvSpPr/>
            <p:nvPr/>
          </p:nvSpPr>
          <p:spPr>
            <a:xfrm>
              <a:off x="936838" y="2384414"/>
              <a:ext cx="1927548" cy="3090969"/>
            </a:xfrm>
            <a:prstGeom prst="rect">
              <a:avLst/>
            </a:prstGeom>
            <a:noFill/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5026" y="3473709"/>
              <a:ext cx="1069195" cy="5020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chemeClr val="tx1"/>
                  </a:solidFill>
                </a:rPr>
                <a:t>Pump Mechanism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02487" y="2384415"/>
              <a:ext cx="1228957" cy="294781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57571" y="2469041"/>
              <a:ext cx="1114770" cy="26676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Rate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Controller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1488784" y="3970885"/>
              <a:ext cx="17453" cy="230195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123720" y="1861852"/>
              <a:ext cx="6970720" cy="1101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1103962" y="1872868"/>
              <a:ext cx="8742" cy="160084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8094438" y="1861852"/>
              <a:ext cx="1" cy="60718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24562" y="2102051"/>
              <a:ext cx="15497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Fluid Sub-System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18487" y="2081066"/>
              <a:ext cx="1948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Operation Sub-System</a:t>
              </a:r>
              <a:endParaRPr lang="en-US" sz="1400" dirty="0"/>
            </a:p>
          </p:txBody>
        </p:sp>
        <p:grpSp>
          <p:nvGrpSpPr>
            <p:cNvPr id="17" name="Group 14"/>
            <p:cNvGrpSpPr>
              <a:grpSpLocks/>
            </p:cNvGrpSpPr>
            <p:nvPr/>
          </p:nvGrpSpPr>
          <p:grpSpPr bwMode="auto">
            <a:xfrm flipH="1">
              <a:off x="627962" y="6211050"/>
              <a:ext cx="1426626" cy="377038"/>
              <a:chOff x="2254" y="3909"/>
              <a:chExt cx="1290" cy="305"/>
            </a:xfrm>
          </p:grpSpPr>
          <p:sp>
            <p:nvSpPr>
              <p:cNvPr id="18" name="Oval 15"/>
              <p:cNvSpPr>
                <a:spLocks noChangeArrowheads="1"/>
              </p:cNvSpPr>
              <p:nvPr/>
            </p:nvSpPr>
            <p:spPr bwMode="auto">
              <a:xfrm>
                <a:off x="2254" y="3959"/>
                <a:ext cx="221" cy="1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1pPr>
                <a:lvl2pPr marL="37931725" indent="-37474525"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2pPr>
                <a:lvl3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3pPr>
                <a:lvl4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4pPr>
                <a:lvl5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483" y="4062"/>
                <a:ext cx="827" cy="1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 flipV="1">
                <a:off x="3310" y="3971"/>
                <a:ext cx="234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 flipH="1" flipV="1">
                <a:off x="3322" y="4081"/>
                <a:ext cx="214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 flipV="1">
                <a:off x="2661" y="3909"/>
                <a:ext cx="172" cy="15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 rot="5400000" flipV="1">
                <a:off x="2693" y="4046"/>
                <a:ext cx="149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211855" y="2800399"/>
              <a:ext cx="810675" cy="4162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Drug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Reservoir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514962" y="3219823"/>
              <a:ext cx="8726" cy="27311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474355" y="4098558"/>
              <a:ext cx="5693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Drug</a:t>
              </a:r>
            </a:p>
            <a:p>
              <a:r>
                <a:rPr lang="en-US" sz="1400" i="1" dirty="0" smtClean="0"/>
                <a:t>Flow</a:t>
              </a:r>
              <a:endParaRPr lang="en-US" sz="1400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08405" y="5552275"/>
              <a:ext cx="9053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IV Drug</a:t>
              </a:r>
            </a:p>
            <a:p>
              <a:r>
                <a:rPr lang="en-US" sz="1400" i="1" dirty="0" smtClean="0"/>
                <a:t>Flow</a:t>
              </a:r>
              <a:endParaRPr lang="en-US" sz="1400" i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26227" y="5750806"/>
              <a:ext cx="1916934" cy="95669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35547" y="6059278"/>
              <a:ext cx="1377107" cy="5618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UI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Thread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37290" y="5747846"/>
              <a:ext cx="1233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Control Panel</a:t>
              </a:r>
              <a:endParaRPr lang="en-US" sz="1400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7678757" y="5155896"/>
              <a:ext cx="0" cy="60592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280159" y="1584876"/>
              <a:ext cx="19048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smtClean="0"/>
                <a:t>Pump Rate Command</a:t>
              </a:r>
              <a:endParaRPr lang="en-US" sz="1400" i="1" dirty="0"/>
            </a:p>
          </p:txBody>
        </p:sp>
        <p:pic>
          <p:nvPicPr>
            <p:cNvPr id="39" name="Picture 7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500" y="5496074"/>
              <a:ext cx="1393398" cy="13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6584254" y="5416911"/>
              <a:ext cx="151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smtClean="0"/>
                <a:t>Infusion Settings</a:t>
              </a:r>
              <a:endParaRPr lang="en-US" sz="1400" i="1" dirty="0"/>
            </a:p>
          </p:txBody>
        </p:sp>
        <p:sp>
          <p:nvSpPr>
            <p:cNvPr id="41" name="Explosion 1 40"/>
            <p:cNvSpPr/>
            <p:nvPr/>
          </p:nvSpPr>
          <p:spPr bwMode="auto">
            <a:xfrm>
              <a:off x="151150" y="5453201"/>
              <a:ext cx="930856" cy="691515"/>
            </a:xfrm>
            <a:prstGeom prst="irregularSeal1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Harm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43" name="Rounded Rectangle 42"/>
          <p:cNvSpPr/>
          <p:nvPr/>
        </p:nvSpPr>
        <p:spPr bwMode="auto">
          <a:xfrm>
            <a:off x="3013617" y="4538451"/>
            <a:ext cx="1194827" cy="783193"/>
          </a:xfrm>
          <a:prstGeom prst="roundRect">
            <a:avLst/>
          </a:prstGeom>
          <a:solidFill>
            <a:srgbClr val="FF3B42">
              <a:alpha val="50196"/>
            </a:srgbClr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Situation: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Failure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 to </a:t>
            </a:r>
            <a:r>
              <a:rPr kumimoji="0" lang="en-US" sz="1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clense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 air in IV tube by priming pump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4" name="Rounded Rectangle 43"/>
          <p:cNvSpPr/>
          <p:nvPr/>
        </p:nvSpPr>
        <p:spPr bwMode="auto">
          <a:xfrm>
            <a:off x="3033813" y="3096412"/>
            <a:ext cx="1846659" cy="953453"/>
          </a:xfrm>
          <a:prstGeom prst="roundRect">
            <a:avLst/>
          </a:prstGeom>
          <a:solidFill>
            <a:srgbClr val="FF3B42">
              <a:alpha val="50196"/>
            </a:srgbClr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Situation: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Physical properties of drug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reservior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tubings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, and connections admit small amounts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 of air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1377108" y="3150824"/>
            <a:ext cx="826265" cy="892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8809" y="6103515"/>
            <a:ext cx="9557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smtClean="0"/>
              <a:t>Air Embolism</a:t>
            </a:r>
            <a:endParaRPr lang="en-US" sz="1050" i="1" dirty="0"/>
          </a:p>
        </p:txBody>
      </p:sp>
      <p:cxnSp>
        <p:nvCxnSpPr>
          <p:cNvPr id="48" name="Straight Connector 47"/>
          <p:cNvCxnSpPr>
            <a:stCxn id="45" idx="6"/>
          </p:cNvCxnSpPr>
          <p:nvPr/>
        </p:nvCxnSpPr>
        <p:spPr bwMode="auto">
          <a:xfrm flipV="1">
            <a:off x="2203373" y="3382178"/>
            <a:ext cx="837282" cy="2148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1265103" y="5121007"/>
            <a:ext cx="826265" cy="892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50" name="Straight Connector 49"/>
          <p:cNvCxnSpPr>
            <a:endCxn id="43" idx="1"/>
          </p:cNvCxnSpPr>
          <p:nvPr/>
        </p:nvCxnSpPr>
        <p:spPr bwMode="auto">
          <a:xfrm flipV="1">
            <a:off x="2091368" y="4930048"/>
            <a:ext cx="922249" cy="63714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5092985" y="2875402"/>
            <a:ext cx="1891709" cy="224676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/>
              <a:t>Primary Issues:  </a:t>
            </a:r>
          </a:p>
          <a:p>
            <a:pPr algn="l"/>
            <a:endParaRPr lang="en-US" sz="1400" b="1" dirty="0" smtClean="0"/>
          </a:p>
          <a:p>
            <a:pPr marL="228600" indent="-228600" algn="l">
              <a:buAutoNum type="arabicParenBoth"/>
            </a:pPr>
            <a:r>
              <a:rPr lang="en-US" sz="1400" dirty="0" smtClean="0"/>
              <a:t>What are the hazardous control actions on the patient?</a:t>
            </a:r>
          </a:p>
          <a:p>
            <a:pPr algn="l"/>
            <a:endParaRPr lang="en-US" sz="1400" dirty="0" smtClean="0"/>
          </a:p>
          <a:p>
            <a:pPr algn="l"/>
            <a:r>
              <a:rPr lang="en-US" sz="1400" dirty="0" smtClean="0"/>
              <a:t>(2) What are the potential causes of each?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4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Evaluation</a:t>
            </a:r>
            <a:endParaRPr lang="en-US" dirty="0"/>
          </a:p>
        </p:txBody>
      </p:sp>
      <p:sp>
        <p:nvSpPr>
          <p:cNvPr id="4" name="Text Box 151"/>
          <p:cNvSpPr txBox="1">
            <a:spLocks noChangeArrowheads="1"/>
          </p:cNvSpPr>
          <p:nvPr/>
        </p:nvSpPr>
        <p:spPr bwMode="auto">
          <a:xfrm>
            <a:off x="367779" y="1206946"/>
            <a:ext cx="8392295" cy="58477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smtClean="0"/>
              <a:t>In a PCA Pump, </a:t>
            </a:r>
            <a:r>
              <a:rPr lang="en-US" sz="1600" b="1" dirty="0" smtClean="0"/>
              <a:t>risk evaluation </a:t>
            </a:r>
            <a:r>
              <a:rPr lang="en-US" sz="1600" dirty="0" smtClean="0"/>
              <a:t>concludes that both of these situations have unacceptable risk, and therefore controls need to be created for both.  </a:t>
            </a:r>
            <a:endParaRPr lang="en-US" sz="1600" i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151150" y="1861851"/>
            <a:ext cx="8926748" cy="4996148"/>
            <a:chOff x="151150" y="1584876"/>
            <a:chExt cx="8926748" cy="5273123"/>
          </a:xfrm>
        </p:grpSpPr>
        <p:sp>
          <p:nvSpPr>
            <p:cNvPr id="6" name="Rectangle 5"/>
            <p:cNvSpPr/>
            <p:nvPr/>
          </p:nvSpPr>
          <p:spPr>
            <a:xfrm>
              <a:off x="936838" y="2384414"/>
              <a:ext cx="1927548" cy="3090969"/>
            </a:xfrm>
            <a:prstGeom prst="rect">
              <a:avLst/>
            </a:prstGeom>
            <a:noFill/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5026" y="3473709"/>
              <a:ext cx="1069195" cy="5020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chemeClr val="tx1"/>
                  </a:solidFill>
                </a:rPr>
                <a:t>Pump Mechanism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02487" y="2384415"/>
              <a:ext cx="1228957" cy="294781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57571" y="2469041"/>
              <a:ext cx="1114770" cy="26676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Rate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Controller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1488784" y="3970885"/>
              <a:ext cx="17453" cy="230195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123720" y="1861852"/>
              <a:ext cx="6970720" cy="1101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1103962" y="1872868"/>
              <a:ext cx="8742" cy="160084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8094438" y="1861852"/>
              <a:ext cx="1" cy="60718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24562" y="2102051"/>
              <a:ext cx="15497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Fluid Sub-System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18487" y="2081066"/>
              <a:ext cx="1948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Operation Sub-System</a:t>
              </a:r>
              <a:endParaRPr lang="en-US" sz="1400" dirty="0"/>
            </a:p>
          </p:txBody>
        </p:sp>
        <p:grpSp>
          <p:nvGrpSpPr>
            <p:cNvPr id="17" name="Group 14"/>
            <p:cNvGrpSpPr>
              <a:grpSpLocks/>
            </p:cNvGrpSpPr>
            <p:nvPr/>
          </p:nvGrpSpPr>
          <p:grpSpPr bwMode="auto">
            <a:xfrm flipH="1">
              <a:off x="627962" y="6211050"/>
              <a:ext cx="1426626" cy="377038"/>
              <a:chOff x="2254" y="3909"/>
              <a:chExt cx="1290" cy="305"/>
            </a:xfrm>
          </p:grpSpPr>
          <p:sp>
            <p:nvSpPr>
              <p:cNvPr id="18" name="Oval 15"/>
              <p:cNvSpPr>
                <a:spLocks noChangeArrowheads="1"/>
              </p:cNvSpPr>
              <p:nvPr/>
            </p:nvSpPr>
            <p:spPr bwMode="auto">
              <a:xfrm>
                <a:off x="2254" y="3959"/>
                <a:ext cx="221" cy="1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1pPr>
                <a:lvl2pPr marL="37931725" indent="-37474525"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2pPr>
                <a:lvl3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3pPr>
                <a:lvl4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4pPr>
                <a:lvl5pPr eaLnBrk="0" hangingPunct="0"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483" y="4062"/>
                <a:ext cx="827" cy="1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 flipV="1">
                <a:off x="3310" y="3971"/>
                <a:ext cx="234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 flipH="1" flipV="1">
                <a:off x="3322" y="4081"/>
                <a:ext cx="214" cy="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 flipV="1">
                <a:off x="2661" y="3909"/>
                <a:ext cx="172" cy="15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 rot="5400000" flipV="1">
                <a:off x="2693" y="4046"/>
                <a:ext cx="149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211855" y="2800399"/>
              <a:ext cx="810675" cy="4162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Drug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Reservoir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514962" y="3219823"/>
              <a:ext cx="8726" cy="27311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474355" y="4098558"/>
              <a:ext cx="5693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Drug</a:t>
              </a:r>
            </a:p>
            <a:p>
              <a:r>
                <a:rPr lang="en-US" sz="1400" i="1" dirty="0" smtClean="0"/>
                <a:t>Flow</a:t>
              </a:r>
              <a:endParaRPr lang="en-US" sz="1400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08405" y="5552275"/>
              <a:ext cx="9053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IV Drug</a:t>
              </a:r>
            </a:p>
            <a:p>
              <a:r>
                <a:rPr lang="en-US" sz="1400" i="1" dirty="0" smtClean="0"/>
                <a:t>Flow</a:t>
              </a:r>
              <a:endParaRPr lang="en-US" sz="1400" i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26227" y="5750806"/>
              <a:ext cx="1916934" cy="95669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35547" y="6059278"/>
              <a:ext cx="1377107" cy="5618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UI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Thread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37290" y="5747846"/>
              <a:ext cx="1233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Control Panel</a:t>
              </a:r>
              <a:endParaRPr lang="en-US" sz="1400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7678757" y="5155896"/>
              <a:ext cx="0" cy="60592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280159" y="1584876"/>
              <a:ext cx="19048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smtClean="0"/>
                <a:t>Pump Rate Command</a:t>
              </a:r>
              <a:endParaRPr lang="en-US" sz="1400" i="1" dirty="0"/>
            </a:p>
          </p:txBody>
        </p:sp>
        <p:pic>
          <p:nvPicPr>
            <p:cNvPr id="39" name="Picture 7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500" y="5496074"/>
              <a:ext cx="1393398" cy="13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6584254" y="5416911"/>
              <a:ext cx="151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smtClean="0"/>
                <a:t>Infusion Settings</a:t>
              </a:r>
              <a:endParaRPr lang="en-US" sz="1400" i="1" dirty="0"/>
            </a:p>
          </p:txBody>
        </p:sp>
        <p:sp>
          <p:nvSpPr>
            <p:cNvPr id="41" name="Explosion 1 40"/>
            <p:cNvSpPr/>
            <p:nvPr/>
          </p:nvSpPr>
          <p:spPr bwMode="auto">
            <a:xfrm>
              <a:off x="151150" y="5453201"/>
              <a:ext cx="930856" cy="691515"/>
            </a:xfrm>
            <a:prstGeom prst="irregularSeal1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Harm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43" name="Rounded Rectangle 42"/>
          <p:cNvSpPr/>
          <p:nvPr/>
        </p:nvSpPr>
        <p:spPr bwMode="auto">
          <a:xfrm>
            <a:off x="3013617" y="4538451"/>
            <a:ext cx="1194827" cy="783193"/>
          </a:xfrm>
          <a:prstGeom prst="roundRect">
            <a:avLst/>
          </a:prstGeom>
          <a:solidFill>
            <a:srgbClr val="FF3B42">
              <a:alpha val="50196"/>
            </a:srgbClr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Situation: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Failure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 to </a:t>
            </a:r>
            <a:r>
              <a:rPr kumimoji="0" lang="en-US" sz="1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clense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 air in IV tube by priming pump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4" name="Rounded Rectangle 43"/>
          <p:cNvSpPr/>
          <p:nvPr/>
        </p:nvSpPr>
        <p:spPr bwMode="auto">
          <a:xfrm>
            <a:off x="3033813" y="3096412"/>
            <a:ext cx="1846659" cy="953453"/>
          </a:xfrm>
          <a:prstGeom prst="roundRect">
            <a:avLst/>
          </a:prstGeom>
          <a:solidFill>
            <a:srgbClr val="FF3B42">
              <a:alpha val="50196"/>
            </a:srgbClr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Situation: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Physical properties of drug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reservior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tubings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, and connections admit small amounts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 of air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1377108" y="3150824"/>
            <a:ext cx="826265" cy="892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8809" y="6103515"/>
            <a:ext cx="9557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smtClean="0"/>
              <a:t>Air Embolism</a:t>
            </a:r>
            <a:endParaRPr lang="en-US" sz="1050" i="1" dirty="0"/>
          </a:p>
        </p:txBody>
      </p:sp>
      <p:cxnSp>
        <p:nvCxnSpPr>
          <p:cNvPr id="48" name="Straight Connector 47"/>
          <p:cNvCxnSpPr>
            <a:stCxn id="45" idx="6"/>
          </p:cNvCxnSpPr>
          <p:nvPr/>
        </p:nvCxnSpPr>
        <p:spPr bwMode="auto">
          <a:xfrm flipV="1">
            <a:off x="2203373" y="3382178"/>
            <a:ext cx="837282" cy="2148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1265103" y="5121007"/>
            <a:ext cx="826265" cy="892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50" name="Straight Connector 49"/>
          <p:cNvCxnSpPr>
            <a:endCxn id="43" idx="1"/>
          </p:cNvCxnSpPr>
          <p:nvPr/>
        </p:nvCxnSpPr>
        <p:spPr bwMode="auto">
          <a:xfrm flipV="1">
            <a:off x="2091368" y="4930048"/>
            <a:ext cx="922249" cy="63714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7" name="Group 46"/>
          <p:cNvGrpSpPr/>
          <p:nvPr/>
        </p:nvGrpSpPr>
        <p:grpSpPr>
          <a:xfrm>
            <a:off x="4274545" y="4803354"/>
            <a:ext cx="2963537" cy="680423"/>
            <a:chOff x="-2085494" y="2459385"/>
            <a:chExt cx="3696280" cy="691480"/>
          </a:xfrm>
        </p:grpSpPr>
        <p:sp>
          <p:nvSpPr>
            <p:cNvPr id="51" name="Text Box 12"/>
            <p:cNvSpPr txBox="1">
              <a:spLocks noChangeArrowheads="1"/>
            </p:cNvSpPr>
            <p:nvPr/>
          </p:nvSpPr>
          <p:spPr bwMode="auto">
            <a:xfrm>
              <a:off x="-1117881" y="2540948"/>
              <a:ext cx="2728667" cy="609917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 b="1" i="1" smtClean="0"/>
                <a:t>Planned Control</a:t>
              </a:r>
              <a:r>
                <a:rPr lang="en-US" sz="1100" b="1" i="1" dirty="0" smtClean="0"/>
                <a:t>: </a:t>
              </a:r>
              <a:r>
                <a:rPr lang="en-US" sz="1100" i="1" dirty="0" smtClean="0"/>
                <a:t>allocate to clinician via instructions for use on proper pump priming</a:t>
              </a:r>
              <a:endParaRPr lang="en-US" sz="1100" i="1" dirty="0"/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H="1" flipV="1">
              <a:off x="-2085494" y="2459385"/>
              <a:ext cx="975598" cy="20152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900671" y="3269290"/>
            <a:ext cx="2447581" cy="938719"/>
            <a:chOff x="-2085494" y="2368921"/>
            <a:chExt cx="3052751" cy="953974"/>
          </a:xfrm>
        </p:grpSpPr>
        <p:sp>
          <p:nvSpPr>
            <p:cNvPr id="55" name="Text Box 12"/>
            <p:cNvSpPr txBox="1">
              <a:spLocks noChangeArrowheads="1"/>
            </p:cNvSpPr>
            <p:nvPr/>
          </p:nvSpPr>
          <p:spPr bwMode="auto">
            <a:xfrm>
              <a:off x="-1299978" y="2368921"/>
              <a:ext cx="2267235" cy="95397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 b="1" i="1" dirty="0" smtClean="0"/>
                <a:t>Planned Control: </a:t>
              </a:r>
              <a:r>
                <a:rPr lang="en-US" sz="1100" i="1" dirty="0" smtClean="0"/>
                <a:t>allocate to medical device with enhanced design for detecting air embolisms &amp; </a:t>
              </a:r>
              <a:r>
                <a:rPr lang="en-US" sz="1100" i="1" smtClean="0"/>
                <a:t>halting infusion</a:t>
              </a:r>
              <a:endParaRPr lang="en-US" sz="1100" i="1" dirty="0"/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 flipH="1" flipV="1">
              <a:off x="-2085494" y="2459384"/>
              <a:ext cx="812996" cy="2369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167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Control Design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6838" y="2619393"/>
            <a:ext cx="1927548" cy="2928613"/>
          </a:xfrm>
          <a:prstGeom prst="rect">
            <a:avLst/>
          </a:prstGeom>
          <a:noFill/>
          <a:ln w="158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5026" y="3651472"/>
            <a:ext cx="1069195" cy="4757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</a:rPr>
              <a:t>Pump Mechanism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02487" y="2619394"/>
            <a:ext cx="1228957" cy="279297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57571" y="2699575"/>
            <a:ext cx="1114770" cy="25275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Rate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Controller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488784" y="4122533"/>
            <a:ext cx="17453" cy="218104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3720" y="2124279"/>
            <a:ext cx="6970720" cy="1043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103962" y="2134716"/>
            <a:ext cx="8742" cy="15167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8094438" y="2124279"/>
            <a:ext cx="1" cy="57529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4562" y="2351861"/>
            <a:ext cx="1549720" cy="29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Fluid Sub-System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18487" y="2331978"/>
            <a:ext cx="1948996" cy="29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Operation Sub-System</a:t>
            </a:r>
            <a:endParaRPr lang="en-US" sz="1400" dirty="0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 flipH="1">
            <a:off x="627962" y="6245032"/>
            <a:ext cx="1426626" cy="357234"/>
            <a:chOff x="2254" y="3909"/>
            <a:chExt cx="1290" cy="305"/>
          </a:xfrm>
        </p:grpSpPr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2254" y="3959"/>
              <a:ext cx="221" cy="1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2483" y="4062"/>
              <a:ext cx="827" cy="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V="1">
              <a:off x="3310" y="3971"/>
              <a:ext cx="234" cy="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 flipV="1">
              <a:off x="3322" y="4081"/>
              <a:ext cx="214" cy="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V="1">
              <a:off x="2661" y="3909"/>
              <a:ext cx="172" cy="1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rot="5400000" flipV="1">
              <a:off x="2693" y="4046"/>
              <a:ext cx="149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11855" y="3013528"/>
            <a:ext cx="810675" cy="3943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Drug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Reservoir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514962" y="3410921"/>
            <a:ext cx="8726" cy="2587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74355" y="4243500"/>
            <a:ext cx="569387" cy="495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Drug</a:t>
            </a:r>
          </a:p>
          <a:p>
            <a:r>
              <a:rPr lang="en-US" sz="1400" i="1" dirty="0" smtClean="0"/>
              <a:t>Flow</a:t>
            </a:r>
            <a:endParaRPr lang="en-US" sz="14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1508405" y="5620859"/>
            <a:ext cx="905345" cy="49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IV Drug</a:t>
            </a:r>
          </a:p>
          <a:p>
            <a:r>
              <a:rPr lang="en-US" sz="1400" i="1" dirty="0" smtClean="0"/>
              <a:t>Flow</a:t>
            </a:r>
            <a:endParaRPr lang="en-US" sz="1400" i="1" dirty="0"/>
          </a:p>
        </p:txBody>
      </p:sp>
      <p:sp>
        <p:nvSpPr>
          <p:cNvPr id="31" name="Rectangle 30"/>
          <p:cNvSpPr/>
          <p:nvPr/>
        </p:nvSpPr>
        <p:spPr>
          <a:xfrm>
            <a:off x="6026227" y="5808962"/>
            <a:ext cx="1916934" cy="90644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235547" y="6101231"/>
            <a:ext cx="1377107" cy="532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UI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37290" y="5806158"/>
            <a:ext cx="1233158" cy="29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Control Panel</a:t>
            </a:r>
            <a:endParaRPr lang="en-US" sz="14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7678757" y="5245300"/>
            <a:ext cx="0" cy="5740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280159" y="1861851"/>
            <a:ext cx="1904881" cy="29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/>
              <a:t>Pump Rate Command</a:t>
            </a:r>
            <a:endParaRPr lang="en-US" sz="1400" i="1" dirty="0"/>
          </a:p>
        </p:txBody>
      </p:sp>
      <p:pic>
        <p:nvPicPr>
          <p:cNvPr id="39" name="Picture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500" y="5567610"/>
            <a:ext cx="1393398" cy="129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584254" y="5492605"/>
            <a:ext cx="1513364" cy="29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/>
              <a:t>Infusion Settings</a:t>
            </a:r>
            <a:endParaRPr lang="en-US" sz="1400" i="1" dirty="0"/>
          </a:p>
        </p:txBody>
      </p:sp>
      <p:sp>
        <p:nvSpPr>
          <p:cNvPr id="41" name="Explosion 1 40"/>
          <p:cNvSpPr/>
          <p:nvPr/>
        </p:nvSpPr>
        <p:spPr bwMode="auto">
          <a:xfrm>
            <a:off x="151150" y="5526989"/>
            <a:ext cx="930856" cy="655193"/>
          </a:xfrm>
          <a:prstGeom prst="irregularSeal1">
            <a:avLst/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Harm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1377108" y="3150824"/>
            <a:ext cx="826265" cy="892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8809" y="6103515"/>
            <a:ext cx="9557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smtClean="0"/>
              <a:t>Air Embolism</a:t>
            </a:r>
            <a:endParaRPr lang="en-US" sz="1050" i="1" dirty="0"/>
          </a:p>
        </p:txBody>
      </p:sp>
      <p:grpSp>
        <p:nvGrpSpPr>
          <p:cNvPr id="75" name="Group 74"/>
          <p:cNvGrpSpPr/>
          <p:nvPr/>
        </p:nvGrpSpPr>
        <p:grpSpPr>
          <a:xfrm>
            <a:off x="1352679" y="4316776"/>
            <a:ext cx="1992217" cy="1009410"/>
            <a:chOff x="1352679" y="4316776"/>
            <a:chExt cx="1992217" cy="1009410"/>
          </a:xfrm>
        </p:grpSpPr>
        <p:sp>
          <p:nvSpPr>
            <p:cNvPr id="47" name="Rectangle 46"/>
            <p:cNvSpPr/>
            <p:nvPr/>
          </p:nvSpPr>
          <p:spPr>
            <a:xfrm>
              <a:off x="1352679" y="4850474"/>
              <a:ext cx="1069195" cy="4757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Bubble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Sensor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/>
            <p:cNvCxnSpPr>
              <a:endCxn id="55" idx="1"/>
            </p:cNvCxnSpPr>
            <p:nvPr/>
          </p:nvCxnSpPr>
          <p:spPr>
            <a:xfrm>
              <a:off x="2386989" y="5050513"/>
              <a:ext cx="957907" cy="293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448022" y="4316776"/>
              <a:ext cx="85703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Bubble Size Data</a:t>
              </a:r>
              <a:endParaRPr lang="en-US" sz="1400" i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154417" y="2352175"/>
            <a:ext cx="3598923" cy="3068124"/>
            <a:chOff x="3154417" y="2352175"/>
            <a:chExt cx="3598923" cy="3068124"/>
          </a:xfrm>
        </p:grpSpPr>
        <p:sp>
          <p:nvSpPr>
            <p:cNvPr id="51" name="Rectangle 50"/>
            <p:cNvSpPr/>
            <p:nvPr/>
          </p:nvSpPr>
          <p:spPr>
            <a:xfrm>
              <a:off x="3194892" y="2644048"/>
              <a:ext cx="3558448" cy="2776251"/>
            </a:xfrm>
            <a:prstGeom prst="rect">
              <a:avLst/>
            </a:prstGeom>
            <a:noFill/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154417" y="2352175"/>
              <a:ext cx="1666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Safety Sub-System</a:t>
              </a:r>
              <a:endParaRPr lang="en-US" sz="1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44896" y="4815588"/>
              <a:ext cx="1069195" cy="4757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Bubble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Analyzer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V="1">
              <a:off x="3988106" y="3866921"/>
              <a:ext cx="440675" cy="1101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988105" y="3866921"/>
              <a:ext cx="11018" cy="98050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162283" y="3565793"/>
              <a:ext cx="1112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smtClean="0"/>
                <a:t>Embolism Fault</a:t>
              </a:r>
              <a:endParaRPr lang="en-US" sz="1400" i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89662" y="2963537"/>
            <a:ext cx="3178926" cy="1630497"/>
            <a:chOff x="4389662" y="2963537"/>
            <a:chExt cx="3178926" cy="1630497"/>
          </a:xfrm>
        </p:grpSpPr>
        <p:sp>
          <p:nvSpPr>
            <p:cNvPr id="56" name="Rectangle 55"/>
            <p:cNvSpPr/>
            <p:nvPr/>
          </p:nvSpPr>
          <p:spPr>
            <a:xfrm>
              <a:off x="4389662" y="2963537"/>
              <a:ext cx="1069195" cy="16304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Pump </a:t>
              </a:r>
              <a:r>
                <a:rPr lang="en-US" sz="1400" smtClean="0">
                  <a:solidFill>
                    <a:schemeClr val="tx1"/>
                  </a:solidFill>
                </a:rPr>
                <a:t>Fault Manager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429480" y="3278634"/>
              <a:ext cx="2139108" cy="439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5540090" y="3013113"/>
              <a:ext cx="1742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smtClean="0"/>
                <a:t>Halt Pump Command</a:t>
              </a:r>
              <a:endParaRPr lang="en-US" sz="1400" i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29209" y="4013812"/>
            <a:ext cx="2651953" cy="1869195"/>
            <a:chOff x="4529209" y="4013812"/>
            <a:chExt cx="2651953" cy="1869195"/>
          </a:xfrm>
        </p:grpSpPr>
        <p:sp>
          <p:nvSpPr>
            <p:cNvPr id="57" name="Rectangle 56"/>
            <p:cNvSpPr/>
            <p:nvPr/>
          </p:nvSpPr>
          <p:spPr>
            <a:xfrm>
              <a:off x="5621715" y="4417764"/>
              <a:ext cx="1069195" cy="9345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Pump Alarm Manager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29209" y="4836403"/>
              <a:ext cx="847023" cy="4296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chemeClr val="tx1"/>
                  </a:solidFill>
                </a:rPr>
                <a:t>Logging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448541" y="5223111"/>
              <a:ext cx="18360" cy="65989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439102" y="4013812"/>
              <a:ext cx="1742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smtClean="0"/>
                <a:t>Set Alarm Condition</a:t>
              </a:r>
              <a:endParaRPr lang="en-US" sz="1400" i="1" dirty="0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5837104" y="4296578"/>
              <a:ext cx="1836" cy="295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5374395" y="4292186"/>
              <a:ext cx="475562" cy="1540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>
              <a:off x="5221995" y="4933720"/>
              <a:ext cx="449856" cy="183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 Box 151"/>
          <p:cNvSpPr txBox="1">
            <a:spLocks noChangeArrowheads="1"/>
          </p:cNvSpPr>
          <p:nvPr/>
        </p:nvSpPr>
        <p:spPr bwMode="auto">
          <a:xfrm>
            <a:off x="312695" y="1149937"/>
            <a:ext cx="8392295" cy="83099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smtClean="0"/>
              <a:t>In a PCA Pump, </a:t>
            </a:r>
            <a:r>
              <a:rPr lang="en-US" sz="1600" b="1" dirty="0" smtClean="0"/>
              <a:t>designing/implementing an air embolism risk control </a:t>
            </a:r>
            <a:r>
              <a:rPr lang="en-US" sz="1600" dirty="0" smtClean="0"/>
              <a:t>may involve an air bubble sensor, an analyzer to determine if the size/history is sufficient to represent a fault condition, responses to halt the pump and notify the operator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09265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Medical Devices</a:t>
            </a:r>
            <a:endParaRPr lang="en-US" dirty="0"/>
          </a:p>
        </p:txBody>
      </p:sp>
      <p:sp>
        <p:nvSpPr>
          <p:cNvPr id="32" name="Text Box 151"/>
          <p:cNvSpPr txBox="1">
            <a:spLocks noChangeArrowheads="1"/>
          </p:cNvSpPr>
          <p:nvPr/>
        </p:nvSpPr>
        <p:spPr bwMode="auto">
          <a:xfrm>
            <a:off x="268119" y="1117254"/>
            <a:ext cx="8483600" cy="40011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2000" i="1" dirty="0" smtClean="0"/>
              <a:t>Current systems with the available development technologies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5289176" y="1579131"/>
            <a:ext cx="373828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kern="0" dirty="0" err="1" smtClean="0"/>
              <a:t>Isolette</a:t>
            </a:r>
            <a:r>
              <a:rPr lang="en-US" sz="2000" kern="0" dirty="0" smtClean="0"/>
              <a:t>: Infant incubator used to warm and monitor new born babies</a:t>
            </a:r>
          </a:p>
          <a:p>
            <a:endParaRPr lang="en-US" sz="2000" kern="0" dirty="0" smtClean="0"/>
          </a:p>
          <a:p>
            <a:r>
              <a:rPr lang="en-US" sz="2000" kern="0" dirty="0" smtClean="0"/>
              <a:t>Large-scale </a:t>
            </a:r>
            <a:r>
              <a:rPr lang="en-US" sz="2000" kern="0" dirty="0"/>
              <a:t>systems are challenging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694945"/>
            <a:ext cx="4400176" cy="4394927"/>
          </a:xfrm>
          <a:prstGeom prst="rect">
            <a:avLst/>
          </a:prstGeom>
        </p:spPr>
      </p:pic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2713458" y="1694945"/>
            <a:ext cx="2118517" cy="1553371"/>
            <a:chOff x="4313442" y="2070480"/>
            <a:chExt cx="2118357" cy="1553570"/>
          </a:xfrm>
        </p:grpSpPr>
        <p:sp>
          <p:nvSpPr>
            <p:cNvPr id="9" name="Oval 17"/>
            <p:cNvSpPr>
              <a:spLocks noChangeArrowheads="1"/>
            </p:cNvSpPr>
            <p:nvPr/>
          </p:nvSpPr>
          <p:spPr bwMode="auto">
            <a:xfrm>
              <a:off x="4313442" y="2070480"/>
              <a:ext cx="1126431" cy="8498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43"/>
            <p:cNvSpPr txBox="1">
              <a:spLocks noChangeArrowheads="1"/>
            </p:cNvSpPr>
            <p:nvPr/>
          </p:nvSpPr>
          <p:spPr bwMode="auto">
            <a:xfrm>
              <a:off x="5239677" y="3162029"/>
              <a:ext cx="1192122" cy="46202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l">
                <a:defRPr/>
              </a:pPr>
              <a:r>
                <a:rPr lang="en-US" sz="1200" smtClean="0">
                  <a:latin typeface="Tahoma" pitchFamily="-84" charset="0"/>
                  <a:ea typeface="+mn-ea"/>
                  <a:cs typeface="+mn-cs"/>
                </a:rPr>
                <a:t>Sensor Data Displays</a:t>
              </a:r>
              <a:endParaRPr lang="en-US" sz="1200" dirty="0">
                <a:latin typeface="Tahoma" pitchFamily="-84" charset="0"/>
                <a:ea typeface="+mn-ea"/>
                <a:cs typeface="+mn-cs"/>
              </a:endParaRPr>
            </a:p>
          </p:txBody>
        </p:sp>
        <p:sp>
          <p:nvSpPr>
            <p:cNvPr id="11" name="Line 44"/>
            <p:cNvSpPr>
              <a:spLocks noChangeShapeType="1"/>
            </p:cNvSpPr>
            <p:nvPr/>
          </p:nvSpPr>
          <p:spPr bwMode="auto">
            <a:xfrm>
              <a:off x="5239676" y="2849894"/>
              <a:ext cx="657362" cy="3121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37472" y="4679579"/>
            <a:ext cx="2098152" cy="1081686"/>
            <a:chOff x="1274051" y="5183612"/>
            <a:chExt cx="880897" cy="1082152"/>
          </a:xfrm>
        </p:grpSpPr>
        <p:sp>
          <p:nvSpPr>
            <p:cNvPr id="13" name="Text Box 43"/>
            <p:cNvSpPr txBox="1">
              <a:spLocks noChangeArrowheads="1"/>
            </p:cNvSpPr>
            <p:nvPr/>
          </p:nvSpPr>
          <p:spPr bwMode="auto">
            <a:xfrm>
              <a:off x="1274051" y="5803900"/>
              <a:ext cx="880897" cy="46186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anchor="t" anchorCtr="0">
              <a:spAutoFit/>
            </a:bodyPr>
            <a:lstStyle/>
            <a:p>
              <a:pPr algn="l">
                <a:defRPr/>
              </a:pPr>
              <a:r>
                <a:rPr lang="en-US" sz="1200" i="1" dirty="0" smtClean="0">
                  <a:latin typeface="Tahoma" pitchFamily="-84" charset="0"/>
                  <a:ea typeface="+mn-ea"/>
                  <a:cs typeface="+mn-cs"/>
                </a:rPr>
                <a:t>Sensor and actuator to control the air temperature</a:t>
              </a:r>
              <a:endParaRPr lang="en-US" sz="1200" i="1" dirty="0">
                <a:latin typeface="Tahoma" pitchFamily="-84" charset="0"/>
                <a:ea typeface="+mn-ea"/>
                <a:cs typeface="+mn-cs"/>
              </a:endParaRPr>
            </a:p>
          </p:txBody>
        </p:sp>
        <p:sp>
          <p:nvSpPr>
            <p:cNvPr id="14" name="Line 44"/>
            <p:cNvSpPr>
              <a:spLocks noChangeShapeType="1"/>
            </p:cNvSpPr>
            <p:nvPr/>
          </p:nvSpPr>
          <p:spPr bwMode="auto">
            <a:xfrm flipV="1">
              <a:off x="1714500" y="5183612"/>
              <a:ext cx="285621" cy="620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707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6"/>
    </mc:Choice>
    <mc:Fallback xmlns="">
      <p:transition spd="slow" advTm="4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AWAS Analysis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625" y="1714500"/>
            <a:ext cx="6475751" cy="4286250"/>
          </a:xfrm>
          <a:prstGeom prst="rect">
            <a:avLst/>
          </a:prstGeom>
        </p:spPr>
      </p:pic>
      <p:grpSp>
        <p:nvGrpSpPr>
          <p:cNvPr id="53" name="Group 26"/>
          <p:cNvGrpSpPr>
            <a:grpSpLocks/>
          </p:cNvGrpSpPr>
          <p:nvPr/>
        </p:nvGrpSpPr>
        <p:grpSpPr bwMode="auto">
          <a:xfrm>
            <a:off x="124294" y="3509034"/>
            <a:ext cx="2079156" cy="605763"/>
            <a:chOff x="2368273" y="1795290"/>
            <a:chExt cx="3768150" cy="477960"/>
          </a:xfrm>
        </p:grpSpPr>
        <p:sp>
          <p:nvSpPr>
            <p:cNvPr id="54" name="Text Box 43"/>
            <p:cNvSpPr txBox="1">
              <a:spLocks noChangeArrowheads="1"/>
            </p:cNvSpPr>
            <p:nvPr/>
          </p:nvSpPr>
          <p:spPr bwMode="auto">
            <a:xfrm>
              <a:off x="2368273" y="1795290"/>
              <a:ext cx="3244603" cy="3369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825" u="sng" dirty="0">
                  <a:latin typeface="Tahoma" pitchFamily="-84" charset="0"/>
                </a:rPr>
                <a:t>Queries</a:t>
              </a:r>
            </a:p>
            <a:p>
              <a:pPr algn="l">
                <a:defRPr/>
              </a:pPr>
              <a:r>
                <a:rPr lang="en-US" sz="675" dirty="0">
                  <a:latin typeface="Tahoma" pitchFamily="-84" charset="0"/>
                </a:rPr>
                <a:t>- Assist in exploring the model</a:t>
              </a:r>
            </a:p>
            <a:p>
              <a:pPr>
                <a:defRPr/>
              </a:pPr>
              <a:r>
                <a:rPr lang="en-US" sz="675" dirty="0">
                  <a:latin typeface="Tahoma" pitchFamily="-84" charset="0"/>
                </a:rPr>
                <a:t>- Expose unintuitive hazardous behavior</a:t>
              </a:r>
            </a:p>
          </p:txBody>
        </p:sp>
        <p:sp>
          <p:nvSpPr>
            <p:cNvPr id="55" name="Line 44"/>
            <p:cNvSpPr>
              <a:spLocks noChangeShapeType="1"/>
            </p:cNvSpPr>
            <p:nvPr/>
          </p:nvSpPr>
          <p:spPr bwMode="auto">
            <a:xfrm flipH="1" flipV="1">
              <a:off x="5612879" y="2021423"/>
              <a:ext cx="523544" cy="2518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750"/>
            </a:p>
          </p:txBody>
        </p:sp>
      </p:grpSp>
      <p:grpSp>
        <p:nvGrpSpPr>
          <p:cNvPr id="56" name="Group 26"/>
          <p:cNvGrpSpPr>
            <a:grpSpLocks/>
          </p:cNvGrpSpPr>
          <p:nvPr/>
        </p:nvGrpSpPr>
        <p:grpSpPr bwMode="auto">
          <a:xfrm>
            <a:off x="187378" y="2174601"/>
            <a:ext cx="1961837" cy="455235"/>
            <a:chOff x="2368273" y="1795291"/>
            <a:chExt cx="3774559" cy="359190"/>
          </a:xfrm>
        </p:grpSpPr>
        <p:sp>
          <p:nvSpPr>
            <p:cNvPr id="57" name="Text Box 43"/>
            <p:cNvSpPr txBox="1">
              <a:spLocks noChangeArrowheads="1"/>
            </p:cNvSpPr>
            <p:nvPr/>
          </p:nvSpPr>
          <p:spPr bwMode="auto">
            <a:xfrm>
              <a:off x="2368273" y="1795291"/>
              <a:ext cx="3244605" cy="33694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825" u="sng" dirty="0">
                  <a:latin typeface="Tahoma" pitchFamily="-84" charset="0"/>
                </a:rPr>
                <a:t>Dependence Graph</a:t>
              </a:r>
              <a:endParaRPr lang="en-US" sz="825" dirty="0">
                <a:latin typeface="Tahoma" pitchFamily="-84" charset="0"/>
              </a:endParaRPr>
            </a:p>
            <a:p>
              <a:pPr algn="l">
                <a:defRPr/>
              </a:pPr>
              <a:r>
                <a:rPr lang="en-US" sz="675" dirty="0">
                  <a:latin typeface="Tahoma" pitchFamily="-84" charset="0"/>
                </a:rPr>
                <a:t>Node : AADL Component + Connection</a:t>
              </a:r>
            </a:p>
            <a:p>
              <a:pPr algn="l">
                <a:defRPr/>
              </a:pPr>
              <a:r>
                <a:rPr lang="en-US" sz="675" dirty="0">
                  <a:latin typeface="Tahoma" pitchFamily="-84" charset="0"/>
                </a:rPr>
                <a:t>Edge : Infallible links</a:t>
              </a:r>
            </a:p>
          </p:txBody>
        </p:sp>
        <p:sp>
          <p:nvSpPr>
            <p:cNvPr id="58" name="Line 44"/>
            <p:cNvSpPr>
              <a:spLocks noChangeShapeType="1"/>
            </p:cNvSpPr>
            <p:nvPr/>
          </p:nvSpPr>
          <p:spPr bwMode="auto">
            <a:xfrm flipH="1" flipV="1">
              <a:off x="5612879" y="2021423"/>
              <a:ext cx="529953" cy="13305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750"/>
            </a:p>
          </p:txBody>
        </p:sp>
      </p:grpSp>
      <p:grpSp>
        <p:nvGrpSpPr>
          <p:cNvPr id="59" name="Group 26"/>
          <p:cNvGrpSpPr>
            <a:grpSpLocks/>
          </p:cNvGrpSpPr>
          <p:nvPr/>
        </p:nvGrpSpPr>
        <p:grpSpPr bwMode="auto">
          <a:xfrm>
            <a:off x="4832350" y="4061461"/>
            <a:ext cx="2330450" cy="504187"/>
            <a:chOff x="-1489210" y="1845376"/>
            <a:chExt cx="7102087" cy="397814"/>
          </a:xfrm>
        </p:grpSpPr>
        <p:sp>
          <p:nvSpPr>
            <p:cNvPr id="60" name="Text Box 43"/>
            <p:cNvSpPr txBox="1">
              <a:spLocks noChangeArrowheads="1"/>
            </p:cNvSpPr>
            <p:nvPr/>
          </p:nvSpPr>
          <p:spPr bwMode="auto">
            <a:xfrm>
              <a:off x="179510" y="1845376"/>
              <a:ext cx="5433367" cy="23677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675" dirty="0">
                  <a:latin typeface="Tahoma" pitchFamily="-84" charset="0"/>
                </a:rPr>
                <a:t>Simple query to identify a port in the graph</a:t>
              </a:r>
            </a:p>
          </p:txBody>
        </p:sp>
        <p:sp>
          <p:nvSpPr>
            <p:cNvPr id="61" name="Line 44"/>
            <p:cNvSpPr>
              <a:spLocks noChangeShapeType="1"/>
            </p:cNvSpPr>
            <p:nvPr/>
          </p:nvSpPr>
          <p:spPr bwMode="auto">
            <a:xfrm flipV="1">
              <a:off x="-1489210" y="2007706"/>
              <a:ext cx="1668718" cy="2354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750"/>
            </a:p>
          </p:txBody>
        </p:sp>
      </p:grpSp>
      <p:grpSp>
        <p:nvGrpSpPr>
          <p:cNvPr id="62" name="Group 26"/>
          <p:cNvGrpSpPr>
            <a:grpSpLocks/>
          </p:cNvGrpSpPr>
          <p:nvPr/>
        </p:nvGrpSpPr>
        <p:grpSpPr bwMode="auto">
          <a:xfrm>
            <a:off x="4730751" y="4323235"/>
            <a:ext cx="2432050" cy="451970"/>
            <a:chOff x="-2843830" y="1745142"/>
            <a:chExt cx="7411713" cy="356613"/>
          </a:xfrm>
        </p:grpSpPr>
        <p:sp>
          <p:nvSpPr>
            <p:cNvPr id="63" name="Text Box 43"/>
            <p:cNvSpPr txBox="1">
              <a:spLocks noChangeArrowheads="1"/>
            </p:cNvSpPr>
            <p:nvPr/>
          </p:nvSpPr>
          <p:spPr bwMode="auto">
            <a:xfrm>
              <a:off x="-865486" y="1745142"/>
              <a:ext cx="5433369" cy="31873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sz="675" u="sng" dirty="0">
                  <a:latin typeface="Tahoma" pitchFamily="-84" charset="0"/>
                </a:rPr>
                <a:t>Reachability Query:</a:t>
              </a:r>
              <a:endParaRPr lang="en-US" sz="675" dirty="0">
                <a:latin typeface="Tahoma" pitchFamily="-84" charset="0"/>
              </a:endParaRPr>
            </a:p>
            <a:p>
              <a:pPr algn="l">
                <a:defRPr/>
              </a:pPr>
              <a:r>
                <a:rPr lang="en-US" sz="675" dirty="0">
                  <a:latin typeface="Tahoma" pitchFamily="-84" charset="0"/>
                </a:rPr>
                <a:t>Highlights all the nodes from which node “</a:t>
              </a:r>
              <a:r>
                <a:rPr lang="en-US" sz="675" dirty="0" err="1">
                  <a:latin typeface="Tahoma" pitchFamily="-84" charset="0"/>
                </a:rPr>
                <a:t>Infuse_Drug</a:t>
              </a:r>
              <a:r>
                <a:rPr lang="en-US" sz="675" dirty="0">
                  <a:latin typeface="Tahoma" pitchFamily="-84" charset="0"/>
                </a:rPr>
                <a:t>” can be reached</a:t>
              </a:r>
            </a:p>
          </p:txBody>
        </p:sp>
        <p:sp>
          <p:nvSpPr>
            <p:cNvPr id="64" name="Line 44"/>
            <p:cNvSpPr>
              <a:spLocks noChangeShapeType="1"/>
            </p:cNvSpPr>
            <p:nvPr/>
          </p:nvSpPr>
          <p:spPr bwMode="auto">
            <a:xfrm flipV="1">
              <a:off x="-2843830" y="1948452"/>
              <a:ext cx="1978345" cy="15330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750"/>
            </a:p>
          </p:txBody>
        </p:sp>
      </p:grpSp>
      <p:grpSp>
        <p:nvGrpSpPr>
          <p:cNvPr id="65" name="Group 26"/>
          <p:cNvGrpSpPr>
            <a:grpSpLocks/>
          </p:cNvGrpSpPr>
          <p:nvPr/>
        </p:nvGrpSpPr>
        <p:grpSpPr bwMode="auto">
          <a:xfrm>
            <a:off x="4889500" y="4977286"/>
            <a:ext cx="3435350" cy="403957"/>
            <a:chOff x="-5901403" y="1745144"/>
            <a:chExt cx="10469286" cy="318730"/>
          </a:xfrm>
        </p:grpSpPr>
        <p:sp>
          <p:nvSpPr>
            <p:cNvPr id="66" name="Text Box 43"/>
            <p:cNvSpPr txBox="1">
              <a:spLocks noChangeArrowheads="1"/>
            </p:cNvSpPr>
            <p:nvPr/>
          </p:nvSpPr>
          <p:spPr bwMode="auto">
            <a:xfrm>
              <a:off x="-865486" y="1745144"/>
              <a:ext cx="5433369" cy="31873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sz="675" u="sng" dirty="0">
                  <a:latin typeface="Tahoma" pitchFamily="-84" charset="0"/>
                </a:rPr>
                <a:t>Reachability Query:</a:t>
              </a:r>
              <a:endParaRPr lang="en-US" sz="675" dirty="0">
                <a:latin typeface="Tahoma" pitchFamily="-84" charset="0"/>
              </a:endParaRPr>
            </a:p>
            <a:p>
              <a:pPr algn="l">
                <a:defRPr/>
              </a:pPr>
              <a:r>
                <a:rPr lang="en-US" sz="675" dirty="0">
                  <a:latin typeface="Tahoma" pitchFamily="-84" charset="0"/>
                </a:rPr>
                <a:t>Highlights all the ports that are influenced by port “SpO2” of component “</a:t>
              </a:r>
              <a:r>
                <a:rPr lang="en-US" sz="675" dirty="0" err="1">
                  <a:latin typeface="Tahoma" pitchFamily="-84" charset="0"/>
                </a:rPr>
                <a:t>PulseOX</a:t>
              </a:r>
              <a:r>
                <a:rPr lang="en-US" sz="675" dirty="0">
                  <a:latin typeface="Tahoma" pitchFamily="-84" charset="0"/>
                </a:rPr>
                <a:t>” </a:t>
              </a:r>
            </a:p>
          </p:txBody>
        </p:sp>
        <p:sp>
          <p:nvSpPr>
            <p:cNvPr id="67" name="Line 44"/>
            <p:cNvSpPr>
              <a:spLocks noChangeShapeType="1"/>
            </p:cNvSpPr>
            <p:nvPr/>
          </p:nvSpPr>
          <p:spPr bwMode="auto">
            <a:xfrm>
              <a:off x="-5901403" y="1754248"/>
              <a:ext cx="5035918" cy="13136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750"/>
            </a:p>
          </p:txBody>
        </p:sp>
      </p:grpSp>
    </p:spTree>
    <p:extLst>
      <p:ext uri="{BB962C8B-B14F-4D97-AF65-F5344CB8AC3E}">
        <p14:creationId xmlns:p14="http://schemas.microsoft.com/office/powerpoint/2010/main" val="20110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SSCATE Architecture Re-visited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5470" y="1233902"/>
            <a:ext cx="8810455" cy="4980708"/>
            <a:chOff x="265470" y="1233902"/>
            <a:chExt cx="8810455" cy="4980708"/>
          </a:xfrm>
        </p:grpSpPr>
        <p:sp>
          <p:nvSpPr>
            <p:cNvPr id="95" name="Rectangle 94"/>
            <p:cNvSpPr/>
            <p:nvPr/>
          </p:nvSpPr>
          <p:spPr bwMode="auto">
            <a:xfrm>
              <a:off x="3675358" y="3112830"/>
              <a:ext cx="1069979" cy="77194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769805" y="2005781"/>
              <a:ext cx="1911911" cy="187985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698695" y="2216236"/>
              <a:ext cx="5380532" cy="3692952"/>
              <a:chOff x="1620036" y="1950764"/>
              <a:chExt cx="5501125" cy="3938759"/>
            </a:xfrm>
          </p:grpSpPr>
          <p:sp>
            <p:nvSpPr>
              <p:cNvPr id="4" name="Can 3"/>
              <p:cNvSpPr/>
              <p:nvPr/>
            </p:nvSpPr>
            <p:spPr bwMode="auto">
              <a:xfrm>
                <a:off x="2279269" y="2066259"/>
                <a:ext cx="1047082" cy="617127"/>
              </a:xfrm>
              <a:prstGeom prst="can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OSATE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Instance</a:t>
                </a:r>
                <a:r>
                  <a:rPr kumimoji="0" lang="en-US" sz="10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 Model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149838" y="3147743"/>
                <a:ext cx="1305944" cy="38814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AADL to AWAS-IR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Translator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2" name="Can 11"/>
              <p:cNvSpPr/>
              <p:nvPr/>
            </p:nvSpPr>
            <p:spPr bwMode="auto">
              <a:xfrm>
                <a:off x="4037423" y="3050144"/>
                <a:ext cx="526105" cy="583343"/>
              </a:xfrm>
              <a:prstGeom prst="can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AWAS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IR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495459" y="3816288"/>
                <a:ext cx="3625702" cy="20732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Analysis Engine</a:t>
                </a:r>
                <a:endPara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3647503" y="4120754"/>
                <a:ext cx="1305944" cy="38814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Graph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Translator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" name="Can 13"/>
              <p:cNvSpPr/>
              <p:nvPr/>
            </p:nvSpPr>
            <p:spPr bwMode="auto">
              <a:xfrm>
                <a:off x="3859490" y="4792597"/>
                <a:ext cx="881973" cy="854484"/>
              </a:xfrm>
              <a:prstGeom prst="can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AWAS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Dependency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Graph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5536909" y="4924401"/>
                <a:ext cx="1397738" cy="59087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Analysis: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Error Propagation</a:t>
                </a:r>
                <a:b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</a:b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 State</a:t>
                </a:r>
                <a:r>
                  <a:rPr kumimoji="0" lang="en-US" sz="10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 Reachability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5536909" y="4120754"/>
                <a:ext cx="606056" cy="38814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Query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Engine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6328591" y="4120754"/>
                <a:ext cx="606056" cy="38814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AWAS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API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cxnSp>
            <p:nvCxnSpPr>
              <p:cNvPr id="19" name="Straight Arrow Connector 18"/>
              <p:cNvCxnSpPr>
                <a:stCxn id="4" idx="3"/>
                <a:endCxn id="7" idx="0"/>
              </p:cNvCxnSpPr>
              <p:nvPr/>
            </p:nvCxnSpPr>
            <p:spPr bwMode="auto">
              <a:xfrm>
                <a:off x="2802810" y="2683386"/>
                <a:ext cx="0" cy="46435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" name="Straight Arrow Connector 19"/>
              <p:cNvCxnSpPr>
                <a:stCxn id="4" idx="4"/>
                <a:endCxn id="70" idx="1"/>
              </p:cNvCxnSpPr>
              <p:nvPr/>
            </p:nvCxnSpPr>
            <p:spPr bwMode="auto">
              <a:xfrm>
                <a:off x="3326351" y="2374823"/>
                <a:ext cx="948049" cy="563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>
                <a:stCxn id="12" idx="3"/>
                <a:endCxn id="13" idx="0"/>
              </p:cNvCxnSpPr>
              <p:nvPr/>
            </p:nvCxnSpPr>
            <p:spPr bwMode="auto">
              <a:xfrm flipH="1">
                <a:off x="4300475" y="3633487"/>
                <a:ext cx="1" cy="48726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6" name="Straight Arrow Connector 25"/>
              <p:cNvCxnSpPr>
                <a:stCxn id="13" idx="2"/>
                <a:endCxn id="14" idx="1"/>
              </p:cNvCxnSpPr>
              <p:nvPr/>
            </p:nvCxnSpPr>
            <p:spPr bwMode="auto">
              <a:xfrm>
                <a:off x="4300475" y="4508899"/>
                <a:ext cx="2" cy="28369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0" name="Straight Arrow Connector 29"/>
              <p:cNvCxnSpPr>
                <a:stCxn id="14" idx="4"/>
                <a:endCxn id="15" idx="1"/>
              </p:cNvCxnSpPr>
              <p:nvPr/>
            </p:nvCxnSpPr>
            <p:spPr bwMode="auto">
              <a:xfrm flipV="1">
                <a:off x="4741463" y="5219838"/>
                <a:ext cx="795445" cy="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/>
              </a:ln>
              <a:effectLst/>
            </p:spPr>
          </p:cxnSp>
          <p:cxnSp>
            <p:nvCxnSpPr>
              <p:cNvPr id="33" name="Straight Arrow Connector 32"/>
              <p:cNvCxnSpPr>
                <a:stCxn id="16" idx="2"/>
                <a:endCxn id="15" idx="0"/>
              </p:cNvCxnSpPr>
              <p:nvPr/>
            </p:nvCxnSpPr>
            <p:spPr bwMode="auto">
              <a:xfrm>
                <a:off x="5839937" y="4508899"/>
                <a:ext cx="395841" cy="415502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/>
              </a:ln>
              <a:effectLst/>
            </p:spPr>
          </p:cxnSp>
          <p:cxnSp>
            <p:nvCxnSpPr>
              <p:cNvPr id="36" name="Straight Arrow Connector 35"/>
              <p:cNvCxnSpPr>
                <a:stCxn id="17" idx="2"/>
                <a:endCxn id="15" idx="0"/>
              </p:cNvCxnSpPr>
              <p:nvPr/>
            </p:nvCxnSpPr>
            <p:spPr bwMode="auto">
              <a:xfrm flipH="1">
                <a:off x="6235778" y="4508899"/>
                <a:ext cx="395840" cy="415502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/>
              </a:ln>
              <a:effectLst/>
            </p:spPr>
          </p:cxnSp>
          <p:cxnSp>
            <p:nvCxnSpPr>
              <p:cNvPr id="40" name="Straight Arrow Connector 39"/>
              <p:cNvCxnSpPr>
                <a:stCxn id="12" idx="4"/>
                <a:endCxn id="17" idx="0"/>
              </p:cNvCxnSpPr>
              <p:nvPr/>
            </p:nvCxnSpPr>
            <p:spPr bwMode="auto">
              <a:xfrm>
                <a:off x="4563528" y="3341816"/>
                <a:ext cx="2068091" cy="778938"/>
              </a:xfrm>
              <a:prstGeom prst="bentConnector2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3" name="Straight Arrow Connector 42"/>
              <p:cNvCxnSpPr/>
              <p:nvPr/>
            </p:nvCxnSpPr>
            <p:spPr bwMode="auto">
              <a:xfrm>
                <a:off x="5836385" y="3341815"/>
                <a:ext cx="0" cy="77893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5" name="Can 54"/>
              <p:cNvSpPr/>
              <p:nvPr/>
            </p:nvSpPr>
            <p:spPr bwMode="auto">
              <a:xfrm>
                <a:off x="5922230" y="1981365"/>
                <a:ext cx="627095" cy="786915"/>
              </a:xfrm>
              <a:prstGeom prst="can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Queries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&amp;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Witness</a:t>
                </a: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cxnSp>
            <p:nvCxnSpPr>
              <p:cNvPr id="59" name="Straight Arrow Connector 58"/>
              <p:cNvCxnSpPr>
                <a:stCxn id="55" idx="3"/>
                <a:endCxn id="16" idx="0"/>
              </p:cNvCxnSpPr>
              <p:nvPr/>
            </p:nvCxnSpPr>
            <p:spPr bwMode="auto">
              <a:xfrm flipH="1">
                <a:off x="5839937" y="2768280"/>
                <a:ext cx="395841" cy="135247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/>
              </a:ln>
              <a:effectLst/>
            </p:spPr>
          </p:cxnSp>
          <p:cxnSp>
            <p:nvCxnSpPr>
              <p:cNvPr id="63" name="Straight Arrow Connector 62"/>
              <p:cNvCxnSpPr>
                <a:stCxn id="55" idx="3"/>
                <a:endCxn id="17" idx="0"/>
              </p:cNvCxnSpPr>
              <p:nvPr/>
            </p:nvCxnSpPr>
            <p:spPr bwMode="auto">
              <a:xfrm>
                <a:off x="6235778" y="2768280"/>
                <a:ext cx="395841" cy="135247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/>
              </a:ln>
              <a:effectLst/>
            </p:spPr>
          </p:cxnSp>
          <p:sp>
            <p:nvSpPr>
              <p:cNvPr id="70" name="Multidocument 69"/>
              <p:cNvSpPr/>
              <p:nvPr/>
            </p:nvSpPr>
            <p:spPr bwMode="auto">
              <a:xfrm>
                <a:off x="4274400" y="1950764"/>
                <a:ext cx="748195" cy="859393"/>
              </a:xfrm>
              <a:prstGeom prst="flowChartMultidocumen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Artifacts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rPr>
                  <a:t>&amp;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tx1"/>
                    </a:solidFill>
                    <a:latin typeface="Tahoma" charset="0"/>
                  </a:rPr>
                  <a:t>Reports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cxnSp>
            <p:nvCxnSpPr>
              <p:cNvPr id="71" name="Straight Arrow Connector 70"/>
              <p:cNvCxnSpPr>
                <a:stCxn id="55" idx="2"/>
                <a:endCxn id="70" idx="3"/>
              </p:cNvCxnSpPr>
              <p:nvPr/>
            </p:nvCxnSpPr>
            <p:spPr bwMode="auto">
              <a:xfrm flipH="1">
                <a:off x="5022595" y="2374823"/>
                <a:ext cx="899635" cy="563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4" name="Straight Arrow Connector 83"/>
              <p:cNvCxnSpPr>
                <a:stCxn id="7" idx="3"/>
                <a:endCxn id="12" idx="2"/>
              </p:cNvCxnSpPr>
              <p:nvPr/>
            </p:nvCxnSpPr>
            <p:spPr bwMode="auto">
              <a:xfrm>
                <a:off x="3455782" y="3341815"/>
                <a:ext cx="581641" cy="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8" name="Straight Arrow Connector 87"/>
              <p:cNvCxnSpPr>
                <a:endCxn id="4" idx="2"/>
              </p:cNvCxnSpPr>
              <p:nvPr/>
            </p:nvCxnSpPr>
            <p:spPr bwMode="auto">
              <a:xfrm>
                <a:off x="1799303" y="2374823"/>
                <a:ext cx="479966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dbl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2" name="TextBox 91"/>
              <p:cNvSpPr txBox="1"/>
              <p:nvPr/>
            </p:nvSpPr>
            <p:spPr>
              <a:xfrm>
                <a:off x="1620036" y="1981365"/>
                <a:ext cx="5702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AADL Model</a:t>
                </a:r>
                <a:endParaRPr lang="en-US" dirty="0"/>
              </a:p>
            </p:txBody>
          </p:sp>
        </p:grpSp>
        <p:grpSp>
          <p:nvGrpSpPr>
            <p:cNvPr id="97" name="Group 26"/>
            <p:cNvGrpSpPr>
              <a:grpSpLocks/>
            </p:cNvGrpSpPr>
            <p:nvPr/>
          </p:nvGrpSpPr>
          <p:grpSpPr bwMode="auto">
            <a:xfrm>
              <a:off x="431800" y="1233902"/>
              <a:ext cx="3062398" cy="1151779"/>
              <a:chOff x="2268097" y="1663578"/>
              <a:chExt cx="3061535" cy="1152173"/>
            </a:xfrm>
          </p:grpSpPr>
          <p:sp>
            <p:nvSpPr>
              <p:cNvPr id="98" name="Text Box 43"/>
              <p:cNvSpPr txBox="1">
                <a:spLocks noChangeArrowheads="1"/>
              </p:cNvSpPr>
              <p:nvPr/>
            </p:nvSpPr>
            <p:spPr bwMode="auto">
              <a:xfrm>
                <a:off x="2268097" y="1663578"/>
                <a:ext cx="2694097" cy="600369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 algn="l">
                  <a:defRPr/>
                </a:pPr>
                <a:r>
                  <a:rPr lang="en-US" sz="1100" u="sng" dirty="0" smtClean="0">
                    <a:latin typeface="Tahoma" pitchFamily="-84" charset="0"/>
                  </a:rPr>
                  <a:t>AADL Instance Model to AWAS IR</a:t>
                </a:r>
              </a:p>
              <a:p>
                <a:pPr algn="l">
                  <a:defRPr/>
                </a:pPr>
                <a:r>
                  <a:rPr lang="en-US" sz="1100" dirty="0" smtClean="0">
                    <a:latin typeface="Tahoma" pitchFamily="-84" charset="0"/>
                  </a:rPr>
                  <a:t>Extraction of model elements relevant to SSCATE Analysis into AWAS IR</a:t>
                </a:r>
                <a:endParaRPr lang="en-US" sz="1100" dirty="0">
                  <a:latin typeface="Tahoma" pitchFamily="-84" charset="0"/>
                </a:endParaRPr>
              </a:p>
            </p:txBody>
          </p:sp>
          <p:sp>
            <p:nvSpPr>
              <p:cNvPr id="99" name="Line 44"/>
              <p:cNvSpPr>
                <a:spLocks noChangeShapeType="1"/>
              </p:cNvSpPr>
              <p:nvPr/>
            </p:nvSpPr>
            <p:spPr bwMode="auto">
              <a:xfrm flipH="1" flipV="1">
                <a:off x="4971913" y="2008173"/>
                <a:ext cx="357719" cy="8075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0" name="Group 26"/>
            <p:cNvGrpSpPr>
              <a:grpSpLocks/>
            </p:cNvGrpSpPr>
            <p:nvPr/>
          </p:nvGrpSpPr>
          <p:grpSpPr bwMode="auto">
            <a:xfrm>
              <a:off x="344130" y="4063268"/>
              <a:ext cx="3337585" cy="769441"/>
              <a:chOff x="2475478" y="1622242"/>
              <a:chExt cx="3454499" cy="683041"/>
            </a:xfrm>
          </p:grpSpPr>
          <p:sp>
            <p:nvSpPr>
              <p:cNvPr id="101" name="Text Box 43"/>
              <p:cNvSpPr txBox="1">
                <a:spLocks noChangeArrowheads="1"/>
              </p:cNvSpPr>
              <p:nvPr/>
            </p:nvSpPr>
            <p:spPr bwMode="auto">
              <a:xfrm>
                <a:off x="2475478" y="1622242"/>
                <a:ext cx="2804998" cy="683041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 algn="l">
                  <a:defRPr/>
                </a:pPr>
                <a:r>
                  <a:rPr lang="en-US" sz="1100" u="sng" dirty="0" smtClean="0">
                    <a:latin typeface="Tahoma" pitchFamily="-84" charset="0"/>
                  </a:rPr>
                  <a:t>Transforms AWAS IR to AWAS Graph</a:t>
                </a:r>
                <a:endParaRPr lang="en-US" sz="1100" dirty="0">
                  <a:latin typeface="Tahoma" pitchFamily="-84" charset="0"/>
                </a:endParaRPr>
              </a:p>
              <a:p>
                <a:pPr algn="l">
                  <a:defRPr/>
                </a:pPr>
                <a:r>
                  <a:rPr lang="en-US" sz="1100" dirty="0" smtClean="0">
                    <a:latin typeface="Tahoma" pitchFamily="-84" charset="0"/>
                  </a:rPr>
                  <a:t>Graph G(Nodes, Edges): </a:t>
                </a:r>
              </a:p>
              <a:p>
                <a:pPr algn="l">
                  <a:defRPr/>
                </a:pPr>
                <a:r>
                  <a:rPr lang="en-US" sz="1100" dirty="0" smtClean="0">
                    <a:latin typeface="Tahoma" pitchFamily="-84" charset="0"/>
                  </a:rPr>
                  <a:t>Nodes N =  Components &amp; Connections</a:t>
                </a:r>
              </a:p>
              <a:p>
                <a:pPr algn="l">
                  <a:defRPr/>
                </a:pPr>
                <a:r>
                  <a:rPr lang="en-US" sz="1100" dirty="0" smtClean="0">
                    <a:latin typeface="Tahoma" pitchFamily="-84" charset="0"/>
                  </a:rPr>
                  <a:t>Edges E = Infallible link between Nodes </a:t>
                </a:r>
                <a:endParaRPr lang="en-US" sz="1100" dirty="0">
                  <a:latin typeface="Tahoma" pitchFamily="-84" charset="0"/>
                </a:endParaRPr>
              </a:p>
            </p:txBody>
          </p:sp>
          <p:sp>
            <p:nvSpPr>
              <p:cNvPr id="102" name="Line 44"/>
              <p:cNvSpPr>
                <a:spLocks noChangeShapeType="1"/>
              </p:cNvSpPr>
              <p:nvPr/>
            </p:nvSpPr>
            <p:spPr bwMode="auto">
              <a:xfrm flipH="1">
                <a:off x="5280474" y="1978204"/>
                <a:ext cx="649503" cy="3446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3" name="Group 26"/>
            <p:cNvGrpSpPr>
              <a:grpSpLocks/>
            </p:cNvGrpSpPr>
            <p:nvPr/>
          </p:nvGrpSpPr>
          <p:grpSpPr bwMode="auto">
            <a:xfrm>
              <a:off x="265470" y="5275892"/>
              <a:ext cx="3623585" cy="769441"/>
              <a:chOff x="2368274" y="1622242"/>
              <a:chExt cx="3750518" cy="683041"/>
            </a:xfrm>
          </p:grpSpPr>
          <p:sp>
            <p:nvSpPr>
              <p:cNvPr id="104" name="Text Box 43"/>
              <p:cNvSpPr txBox="1">
                <a:spLocks noChangeArrowheads="1"/>
              </p:cNvSpPr>
              <p:nvPr/>
            </p:nvSpPr>
            <p:spPr bwMode="auto">
              <a:xfrm>
                <a:off x="2368274" y="1622242"/>
                <a:ext cx="2912201" cy="683041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 algn="l">
                  <a:defRPr/>
                </a:pPr>
                <a:r>
                  <a:rPr lang="en-US" sz="1100" u="sng" dirty="0" smtClean="0">
                    <a:latin typeface="Tahoma" pitchFamily="-84" charset="0"/>
                  </a:rPr>
                  <a:t>AWAS Graph</a:t>
                </a:r>
                <a:endParaRPr lang="en-US" sz="1100" dirty="0" smtClean="0">
                  <a:latin typeface="Tahoma" pitchFamily="-84" charset="0"/>
                </a:endParaRPr>
              </a:p>
              <a:p>
                <a:pPr algn="l">
                  <a:defRPr/>
                </a:pPr>
                <a:r>
                  <a:rPr lang="en-US" sz="1100" dirty="0" smtClean="0">
                    <a:latin typeface="Tahoma" pitchFamily="-84" charset="0"/>
                  </a:rPr>
                  <a:t>Graph Nodes may be in different abstract levels depending on the error modeling information provided in the AADL EMV2</a:t>
                </a:r>
                <a:endParaRPr lang="en-US" sz="1100" dirty="0">
                  <a:latin typeface="Tahoma" pitchFamily="-84" charset="0"/>
                </a:endParaRPr>
              </a:p>
            </p:txBody>
          </p:sp>
          <p:sp>
            <p:nvSpPr>
              <p:cNvPr id="105" name="Line 44"/>
              <p:cNvSpPr>
                <a:spLocks noChangeShapeType="1"/>
              </p:cNvSpPr>
              <p:nvPr/>
            </p:nvSpPr>
            <p:spPr bwMode="auto">
              <a:xfrm flipH="1">
                <a:off x="5280473" y="1627040"/>
                <a:ext cx="838319" cy="38563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6" name="Group 26"/>
            <p:cNvGrpSpPr>
              <a:grpSpLocks/>
            </p:cNvGrpSpPr>
            <p:nvPr/>
          </p:nvGrpSpPr>
          <p:grpSpPr bwMode="auto">
            <a:xfrm>
              <a:off x="6748394" y="5106614"/>
              <a:ext cx="2327531" cy="1107996"/>
              <a:chOff x="1620745" y="1686316"/>
              <a:chExt cx="3555733" cy="580630"/>
            </a:xfrm>
          </p:grpSpPr>
          <p:sp>
            <p:nvSpPr>
              <p:cNvPr id="107" name="Text Box 43"/>
              <p:cNvSpPr txBox="1">
                <a:spLocks noChangeArrowheads="1"/>
              </p:cNvSpPr>
              <p:nvPr/>
            </p:nvSpPr>
            <p:spPr bwMode="auto">
              <a:xfrm>
                <a:off x="2262444" y="1686316"/>
                <a:ext cx="2914034" cy="58063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 algn="l">
                  <a:defRPr/>
                </a:pPr>
                <a:r>
                  <a:rPr lang="en-US" sz="1100" u="sng" dirty="0" smtClean="0">
                    <a:latin typeface="Tahoma" pitchFamily="-84" charset="0"/>
                  </a:rPr>
                  <a:t>Analysis</a:t>
                </a:r>
                <a:endParaRPr lang="en-US" sz="1100" dirty="0" smtClean="0">
                  <a:latin typeface="Tahoma" pitchFamily="-84" charset="0"/>
                </a:endParaRPr>
              </a:p>
              <a:p>
                <a:pPr algn="l">
                  <a:defRPr/>
                </a:pPr>
                <a:r>
                  <a:rPr lang="en-US" sz="1100" dirty="0" smtClean="0">
                    <a:latin typeface="Tahoma" pitchFamily="-84" charset="0"/>
                  </a:rPr>
                  <a:t>Graph nodes may be in different abstract levels depending on the error modeling information provided in the AADL EMV2</a:t>
                </a:r>
                <a:endParaRPr lang="en-US" sz="1100" dirty="0">
                  <a:latin typeface="Tahoma" pitchFamily="-84" charset="0"/>
                </a:endParaRPr>
              </a:p>
            </p:txBody>
          </p:sp>
          <p:sp>
            <p:nvSpPr>
              <p:cNvPr id="108" name="Line 44"/>
              <p:cNvSpPr>
                <a:spLocks noChangeShapeType="1"/>
              </p:cNvSpPr>
              <p:nvPr/>
            </p:nvSpPr>
            <p:spPr bwMode="auto">
              <a:xfrm>
                <a:off x="1620745" y="1758896"/>
                <a:ext cx="641699" cy="2288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2" name="Group 26"/>
            <p:cNvGrpSpPr>
              <a:grpSpLocks/>
            </p:cNvGrpSpPr>
            <p:nvPr/>
          </p:nvGrpSpPr>
          <p:grpSpPr bwMode="auto">
            <a:xfrm>
              <a:off x="6449962" y="2497702"/>
              <a:ext cx="2615380" cy="1277272"/>
              <a:chOff x="1390901" y="1629093"/>
              <a:chExt cx="3995475" cy="669338"/>
            </a:xfrm>
          </p:grpSpPr>
          <p:sp>
            <p:nvSpPr>
              <p:cNvPr id="113" name="Text Box 43"/>
              <p:cNvSpPr txBox="1">
                <a:spLocks noChangeArrowheads="1"/>
              </p:cNvSpPr>
              <p:nvPr/>
            </p:nvSpPr>
            <p:spPr bwMode="auto">
              <a:xfrm>
                <a:off x="1966288" y="1629093"/>
                <a:ext cx="3420088" cy="669338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5921" dir="2700000" algn="ctr" rotWithShape="0">
                  <a:schemeClr val="bg2"/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 algn="l">
                  <a:defRPr/>
                </a:pPr>
                <a:r>
                  <a:rPr lang="en-US" sz="1100" u="sng" dirty="0" smtClean="0">
                    <a:latin typeface="Tahoma" pitchFamily="-84" charset="0"/>
                  </a:rPr>
                  <a:t>Querying</a:t>
                </a:r>
              </a:p>
              <a:p>
                <a:pPr marL="228600" indent="-228600" algn="l">
                  <a:buAutoNum type="arabicPeriod"/>
                  <a:defRPr/>
                </a:pPr>
                <a:r>
                  <a:rPr lang="en-US" sz="1100" dirty="0" smtClean="0">
                    <a:latin typeface="Tahoma" pitchFamily="-84" charset="0"/>
                  </a:rPr>
                  <a:t>Querying language &amp; APIs understands AADL constructs used as inputs from AWAS IR</a:t>
                </a:r>
              </a:p>
              <a:p>
                <a:pPr marL="228600" indent="-228600" algn="l">
                  <a:buAutoNum type="arabicPeriod"/>
                  <a:defRPr/>
                </a:pPr>
                <a:r>
                  <a:rPr lang="en-US" sz="1100" dirty="0" smtClean="0">
                    <a:latin typeface="Tahoma" pitchFamily="-84" charset="0"/>
                  </a:rPr>
                  <a:t>Queries and results are stored, to use it in another query or to generate reports</a:t>
                </a:r>
              </a:p>
            </p:txBody>
          </p:sp>
          <p:sp>
            <p:nvSpPr>
              <p:cNvPr id="114" name="Line 44"/>
              <p:cNvSpPr>
                <a:spLocks noChangeShapeType="1"/>
              </p:cNvSpPr>
              <p:nvPr/>
            </p:nvSpPr>
            <p:spPr bwMode="auto">
              <a:xfrm>
                <a:off x="1390901" y="1726825"/>
                <a:ext cx="575387" cy="28871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15" name="Line 44"/>
            <p:cNvSpPr>
              <a:spLocks noChangeShapeType="1"/>
            </p:cNvSpPr>
            <p:nvPr/>
          </p:nvSpPr>
          <p:spPr bwMode="auto">
            <a:xfrm flipV="1">
              <a:off x="5968643" y="3235140"/>
              <a:ext cx="857959" cy="9686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773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AADL:EMV2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AADL-integrated EMV2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7161" y="1205545"/>
            <a:ext cx="8310271" cy="58477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dirty="0" smtClean="0"/>
              <a:t>Annotation Model with Error Types</a:t>
            </a:r>
            <a:endParaRPr lang="en-US" sz="3200" dirty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726944" y="3711806"/>
            <a:ext cx="7980488" cy="26315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-105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-105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-105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-105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-105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kern="0" dirty="0" smtClean="0"/>
              <a:t>Error propagation and containment are associated with interaction points </a:t>
            </a:r>
            <a:r>
              <a:rPr lang="en-US" sz="2000" kern="0" dirty="0" err="1" smtClean="0"/>
              <a:t>eg</a:t>
            </a:r>
            <a:r>
              <a:rPr lang="en-US" sz="2000" kern="0" dirty="0" smtClean="0"/>
              <a:t>: ports, bus, binding points etc.</a:t>
            </a:r>
          </a:p>
          <a:p>
            <a:r>
              <a:rPr lang="en-US" sz="2000" kern="0" dirty="0" smtClean="0"/>
              <a:t>Error source: component in which error originates </a:t>
            </a:r>
          </a:p>
          <a:p>
            <a:r>
              <a:rPr lang="en-US" sz="2000" kern="0" dirty="0" smtClean="0"/>
              <a:t>Error path and sink specifies how components respond to incoming errors</a:t>
            </a:r>
          </a:p>
          <a:p>
            <a:endParaRPr lang="en-US" sz="2000" kern="0" dirty="0" smtClean="0"/>
          </a:p>
        </p:txBody>
      </p:sp>
      <p:sp>
        <p:nvSpPr>
          <p:cNvPr id="9" name="Parallelogram 8"/>
          <p:cNvSpPr/>
          <p:nvPr/>
        </p:nvSpPr>
        <p:spPr bwMode="auto">
          <a:xfrm>
            <a:off x="2763888" y="2009545"/>
            <a:ext cx="2760265" cy="1281814"/>
          </a:xfrm>
          <a:prstGeom prst="parallelogram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Component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Tahoma" charset="0"/>
              </a:rPr>
              <a:t>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1" name="Triangle 10"/>
          <p:cNvSpPr/>
          <p:nvPr/>
        </p:nvSpPr>
        <p:spPr bwMode="auto">
          <a:xfrm rot="5555758">
            <a:off x="2810711" y="2613071"/>
            <a:ext cx="261382" cy="198572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charset="0"/>
              </a:rPr>
              <a:t>p1</a:t>
            </a:r>
            <a:endParaRPr kumimoji="0" lang="en-US" sz="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326014" y="2237998"/>
            <a:ext cx="1044806" cy="2401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ValueError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5551301" y="2708087"/>
            <a:ext cx="449491" cy="31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ounded Rectangle 21"/>
          <p:cNvSpPr/>
          <p:nvPr/>
        </p:nvSpPr>
        <p:spPr bwMode="auto">
          <a:xfrm>
            <a:off x="6467349" y="3393794"/>
            <a:ext cx="405225" cy="1773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72574" y="3386890"/>
            <a:ext cx="1180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 Propagation</a:t>
            </a:r>
            <a:endParaRPr lang="en-US"/>
          </a:p>
        </p:txBody>
      </p:sp>
      <p:sp>
        <p:nvSpPr>
          <p:cNvPr id="24" name="Triangle 23"/>
          <p:cNvSpPr/>
          <p:nvPr/>
        </p:nvSpPr>
        <p:spPr bwMode="auto">
          <a:xfrm rot="5555758">
            <a:off x="8187950" y="3415693"/>
            <a:ext cx="181357" cy="135786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5350" y="337182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port</a:t>
            </a:r>
            <a:endParaRPr lang="en-US" dirty="0"/>
          </a:p>
        </p:txBody>
      </p:sp>
      <p:sp>
        <p:nvSpPr>
          <p:cNvPr id="35" name="Triangle 34"/>
          <p:cNvSpPr/>
          <p:nvPr/>
        </p:nvSpPr>
        <p:spPr bwMode="auto">
          <a:xfrm rot="5555758">
            <a:off x="5239818" y="2613071"/>
            <a:ext cx="261382" cy="198572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charset="0"/>
              </a:rPr>
              <a:t>p2</a:t>
            </a:r>
            <a:endParaRPr kumimoji="0" lang="en-US" sz="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2265857" y="2704976"/>
            <a:ext cx="449491" cy="31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Explosion 1 3"/>
          <p:cNvSpPr/>
          <p:nvPr/>
        </p:nvSpPr>
        <p:spPr bwMode="auto">
          <a:xfrm>
            <a:off x="3857613" y="2814989"/>
            <a:ext cx="596684" cy="417932"/>
          </a:xfrm>
          <a:prstGeom prst="irregularSeal1">
            <a:avLst/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 flipV="1">
            <a:off x="4552296" y="2814989"/>
            <a:ext cx="639636" cy="2846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lgDashDotDot"/>
            <a:round/>
            <a:headEnd type="none" w="med" len="med"/>
            <a:tailEnd type="triangle"/>
          </a:ln>
          <a:effectLst/>
        </p:spPr>
      </p:cxnSp>
      <p:sp>
        <p:nvSpPr>
          <p:cNvPr id="39" name="Rounded Rectangle 38"/>
          <p:cNvSpPr/>
          <p:nvPr/>
        </p:nvSpPr>
        <p:spPr bwMode="auto">
          <a:xfrm>
            <a:off x="2332494" y="2237998"/>
            <a:ext cx="503011" cy="2401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Late 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40" name="Straight Arrow Connector 36"/>
          <p:cNvCxnSpPr/>
          <p:nvPr/>
        </p:nvCxnSpPr>
        <p:spPr bwMode="auto">
          <a:xfrm>
            <a:off x="3073654" y="2704976"/>
            <a:ext cx="2164603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lgDashDotDot"/>
            <a:round/>
            <a:headEnd type="none" w="med" len="med"/>
            <a:tailEnd type="triangle"/>
          </a:ln>
          <a:effectLst/>
        </p:spPr>
      </p:cxnSp>
      <p:sp>
        <p:nvSpPr>
          <p:cNvPr id="55" name="Rounded Rectangle 54"/>
          <p:cNvSpPr/>
          <p:nvPr/>
        </p:nvSpPr>
        <p:spPr bwMode="auto">
          <a:xfrm>
            <a:off x="5284000" y="2891472"/>
            <a:ext cx="503011" cy="2401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Late 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97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2" grpId="0" animBg="1"/>
      <p:bldP spid="23" grpId="0"/>
      <p:bldP spid="24" grpId="0" animBg="1"/>
      <p:bldP spid="25" grpId="0"/>
      <p:bldP spid="35" grpId="0" animBg="1"/>
      <p:bldP spid="4" grpId="0" animBg="1"/>
      <p:bldP spid="39" grpId="0" animBg="1"/>
      <p:bldP spid="5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AADL:EMV2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AADL-integrated EMV2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7161" y="1205545"/>
            <a:ext cx="8310271" cy="58477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dirty="0" smtClean="0"/>
              <a:t>Annotation Model with Error Types</a:t>
            </a:r>
            <a:endParaRPr lang="en-US" sz="3200" dirty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726944" y="3711806"/>
            <a:ext cx="7980488" cy="26315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-105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-105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-105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-105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-105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kern="0" dirty="0" smtClean="0"/>
              <a:t>Error propagation and containment are associated with interaction points </a:t>
            </a:r>
            <a:r>
              <a:rPr lang="en-US" sz="2000" kern="0" dirty="0" err="1" smtClean="0"/>
              <a:t>eg</a:t>
            </a:r>
            <a:r>
              <a:rPr lang="en-US" sz="2000" kern="0" dirty="0" smtClean="0"/>
              <a:t>: ports, bus, binding points etc.</a:t>
            </a:r>
          </a:p>
          <a:p>
            <a:r>
              <a:rPr lang="en-US" sz="2000" kern="0" dirty="0" smtClean="0"/>
              <a:t>Error source: component in which error originates </a:t>
            </a:r>
          </a:p>
          <a:p>
            <a:r>
              <a:rPr lang="en-US" sz="2000" kern="0" dirty="0" smtClean="0"/>
              <a:t>Error path and sink specifies how components respond to incoming errors</a:t>
            </a:r>
          </a:p>
          <a:p>
            <a:endParaRPr lang="en-US" sz="2000" kern="0" dirty="0" smtClean="0"/>
          </a:p>
        </p:txBody>
      </p:sp>
      <p:sp>
        <p:nvSpPr>
          <p:cNvPr id="9" name="Parallelogram 8"/>
          <p:cNvSpPr/>
          <p:nvPr/>
        </p:nvSpPr>
        <p:spPr bwMode="auto">
          <a:xfrm>
            <a:off x="2763888" y="2009545"/>
            <a:ext cx="2760265" cy="1281814"/>
          </a:xfrm>
          <a:prstGeom prst="parallelogram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Component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Tahoma" charset="0"/>
              </a:rPr>
              <a:t>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1" name="Triangle 10"/>
          <p:cNvSpPr/>
          <p:nvPr/>
        </p:nvSpPr>
        <p:spPr bwMode="auto">
          <a:xfrm rot="5555758">
            <a:off x="2810711" y="2613071"/>
            <a:ext cx="261382" cy="198572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charset="0"/>
              </a:rPr>
              <a:t>p1</a:t>
            </a:r>
            <a:endParaRPr kumimoji="0" lang="en-US" sz="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326014" y="2237998"/>
            <a:ext cx="1044806" cy="2401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ValueError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5551301" y="2708087"/>
            <a:ext cx="449491" cy="31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ounded Rectangle 21"/>
          <p:cNvSpPr/>
          <p:nvPr/>
        </p:nvSpPr>
        <p:spPr bwMode="auto">
          <a:xfrm>
            <a:off x="6467349" y="3393794"/>
            <a:ext cx="405225" cy="1773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72574" y="3386890"/>
            <a:ext cx="1180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 Propagation</a:t>
            </a:r>
            <a:endParaRPr lang="en-US"/>
          </a:p>
        </p:txBody>
      </p:sp>
      <p:sp>
        <p:nvSpPr>
          <p:cNvPr id="24" name="Triangle 23"/>
          <p:cNvSpPr/>
          <p:nvPr/>
        </p:nvSpPr>
        <p:spPr bwMode="auto">
          <a:xfrm rot="5555758">
            <a:off x="8187950" y="3415693"/>
            <a:ext cx="181357" cy="135786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5350" y="337182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port</a:t>
            </a:r>
            <a:endParaRPr lang="en-US" dirty="0"/>
          </a:p>
        </p:txBody>
      </p:sp>
      <p:sp>
        <p:nvSpPr>
          <p:cNvPr id="35" name="Triangle 34"/>
          <p:cNvSpPr/>
          <p:nvPr/>
        </p:nvSpPr>
        <p:spPr bwMode="auto">
          <a:xfrm rot="5555758">
            <a:off x="5239818" y="2613071"/>
            <a:ext cx="261382" cy="198572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charset="0"/>
              </a:rPr>
              <a:t>p2</a:t>
            </a:r>
            <a:endParaRPr kumimoji="0" lang="en-US" sz="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2265857" y="2704976"/>
            <a:ext cx="449491" cy="31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Explosion 1 3"/>
          <p:cNvSpPr/>
          <p:nvPr/>
        </p:nvSpPr>
        <p:spPr bwMode="auto">
          <a:xfrm>
            <a:off x="3857613" y="2814989"/>
            <a:ext cx="596684" cy="417932"/>
          </a:xfrm>
          <a:prstGeom prst="irregularSeal1">
            <a:avLst/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 flipV="1">
            <a:off x="4552296" y="2814989"/>
            <a:ext cx="639636" cy="2846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lgDashDotDot"/>
            <a:round/>
            <a:headEnd type="none" w="med" len="med"/>
            <a:tailEnd type="triangle"/>
          </a:ln>
          <a:effectLst/>
        </p:spPr>
      </p:cxnSp>
      <p:sp>
        <p:nvSpPr>
          <p:cNvPr id="39" name="Rounded Rectangle 38"/>
          <p:cNvSpPr/>
          <p:nvPr/>
        </p:nvSpPr>
        <p:spPr bwMode="auto">
          <a:xfrm>
            <a:off x="2332494" y="2237998"/>
            <a:ext cx="503011" cy="2401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Late 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40" name="Straight Arrow Connector 36"/>
          <p:cNvCxnSpPr/>
          <p:nvPr/>
        </p:nvCxnSpPr>
        <p:spPr bwMode="auto">
          <a:xfrm>
            <a:off x="3073654" y="2704976"/>
            <a:ext cx="2164603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lgDashDotDot"/>
            <a:round/>
            <a:headEnd type="none" w="med" len="med"/>
            <a:tailEnd type="triangle"/>
          </a:ln>
          <a:effectLst/>
        </p:spPr>
      </p:cxnSp>
      <p:sp>
        <p:nvSpPr>
          <p:cNvPr id="55" name="Rounded Rectangle 54"/>
          <p:cNvSpPr/>
          <p:nvPr/>
        </p:nvSpPr>
        <p:spPr bwMode="auto">
          <a:xfrm>
            <a:off x="5284000" y="2891472"/>
            <a:ext cx="503011" cy="2401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Late 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133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2" grpId="0" animBg="1"/>
      <p:bldP spid="23" grpId="0"/>
      <p:bldP spid="24" grpId="0" animBg="1"/>
      <p:bldP spid="25" grpId="0"/>
      <p:bldP spid="35" grpId="0" animBg="1"/>
      <p:bldP spid="4" grpId="0" animBg="1"/>
      <p:bldP spid="39" grpId="0" animBg="1"/>
      <p:bldP spid="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AADL:EMV2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7161" y="1205545"/>
            <a:ext cx="8310271" cy="58477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dirty="0" smtClean="0"/>
              <a:t>Composite Behavior</a:t>
            </a:r>
            <a:endParaRPr lang="en-US" sz="3200" dirty="0"/>
          </a:p>
        </p:txBody>
      </p:sp>
      <p:sp>
        <p:nvSpPr>
          <p:cNvPr id="590" name="Content Placeholder 5"/>
          <p:cNvSpPr txBox="1">
            <a:spLocks/>
          </p:cNvSpPr>
          <p:nvPr/>
        </p:nvSpPr>
        <p:spPr>
          <a:xfrm>
            <a:off x="726944" y="4460326"/>
            <a:ext cx="7980488" cy="26315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-105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-105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-105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-105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-105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kern="0" dirty="0" smtClean="0"/>
              <a:t>Error behavior of a system in terms of its subsystem behavior</a:t>
            </a:r>
          </a:p>
          <a:p>
            <a:r>
              <a:rPr lang="en-US" sz="2000" kern="0" dirty="0" smtClean="0"/>
              <a:t>Abstract the sub-component behavior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49802" y="2001187"/>
            <a:ext cx="7171377" cy="2368446"/>
            <a:chOff x="1049802" y="2001187"/>
            <a:chExt cx="7171377" cy="2368446"/>
          </a:xfrm>
        </p:grpSpPr>
        <p:sp>
          <p:nvSpPr>
            <p:cNvPr id="6" name="Parallelogram 5"/>
            <p:cNvSpPr/>
            <p:nvPr/>
          </p:nvSpPr>
          <p:spPr bwMode="auto">
            <a:xfrm>
              <a:off x="2040314" y="2191979"/>
              <a:ext cx="1444899" cy="841132"/>
            </a:xfrm>
            <a:prstGeom prst="parallelogram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0" rIns="9144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PulseOX</a:t>
              </a: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" name="Triangle 6"/>
            <p:cNvSpPr/>
            <p:nvPr/>
          </p:nvSpPr>
          <p:spPr bwMode="auto">
            <a:xfrm rot="5555758">
              <a:off x="4338586" y="3120806"/>
              <a:ext cx="197621" cy="118940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8" name="Triangle 7"/>
            <p:cNvSpPr/>
            <p:nvPr/>
          </p:nvSpPr>
          <p:spPr bwMode="auto">
            <a:xfrm rot="5555758">
              <a:off x="1017027" y="2612934"/>
              <a:ext cx="197621" cy="118940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10" name="Straight Arrow Connector 9"/>
            <p:cNvCxnSpPr>
              <a:stCxn id="6" idx="2"/>
              <a:endCxn id="7" idx="3"/>
            </p:cNvCxnSpPr>
            <p:nvPr/>
          </p:nvCxnSpPr>
          <p:spPr bwMode="auto">
            <a:xfrm>
              <a:off x="3380072" y="2612545"/>
              <a:ext cx="997916" cy="56503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Oval 10"/>
            <p:cNvSpPr/>
            <p:nvPr/>
          </p:nvSpPr>
          <p:spPr bwMode="auto">
            <a:xfrm>
              <a:off x="2202623" y="2595388"/>
              <a:ext cx="550008" cy="2077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27432" rIns="0" bIns="2743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Operational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935826" y="2651669"/>
              <a:ext cx="279513" cy="2077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27432" rIns="0" bIns="2743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Failed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3" name="Triangle 12"/>
            <p:cNvSpPr/>
            <p:nvPr/>
          </p:nvSpPr>
          <p:spPr bwMode="auto">
            <a:xfrm>
              <a:off x="2714120" y="2890596"/>
              <a:ext cx="105071" cy="75067"/>
            </a:xfrm>
            <a:prstGeom prst="triangle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2477627" y="2785971"/>
              <a:ext cx="262762" cy="14215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 flipV="1">
              <a:off x="2792924" y="2816854"/>
              <a:ext cx="213919" cy="11127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6" idx="2"/>
            </p:cNvCxnSpPr>
            <p:nvPr/>
          </p:nvCxnSpPr>
          <p:spPr bwMode="auto">
            <a:xfrm flipV="1">
              <a:off x="3172795" y="2612545"/>
              <a:ext cx="207277" cy="14299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C00000"/>
              </a:solidFill>
              <a:prstDash val="lgDashDot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36"/>
            <p:cNvCxnSpPr/>
            <p:nvPr/>
          </p:nvCxnSpPr>
          <p:spPr bwMode="auto">
            <a:xfrm rot="5400000" flipH="1" flipV="1">
              <a:off x="3080833" y="2750289"/>
              <a:ext cx="86713" cy="97212"/>
            </a:xfrm>
            <a:prstGeom prst="curvedConnector4">
              <a:avLst>
                <a:gd name="adj1" fmla="val -120899"/>
                <a:gd name="adj2" fmla="val 14849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Rectangle 17"/>
            <p:cNvSpPr/>
            <p:nvPr/>
          </p:nvSpPr>
          <p:spPr bwMode="auto">
            <a:xfrm>
              <a:off x="1109272" y="2001187"/>
              <a:ext cx="3304571" cy="2368446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 rot="5555758">
              <a:off x="1010461" y="3616304"/>
              <a:ext cx="197621" cy="118940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0" name="Parallelogram 19"/>
            <p:cNvSpPr/>
            <p:nvPr/>
          </p:nvSpPr>
          <p:spPr bwMode="auto">
            <a:xfrm>
              <a:off x="1912489" y="3292610"/>
              <a:ext cx="1400337" cy="814695"/>
            </a:xfrm>
            <a:prstGeom prst="parallelogram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Capnography</a:t>
              </a: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50527" y="2058547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Sensors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20" idx="2"/>
              <a:endCxn id="7" idx="3"/>
            </p:cNvCxnSpPr>
            <p:nvPr/>
          </p:nvCxnSpPr>
          <p:spPr bwMode="auto">
            <a:xfrm flipV="1">
              <a:off x="3210989" y="3177583"/>
              <a:ext cx="1166999" cy="52237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Oval 28"/>
            <p:cNvSpPr/>
            <p:nvPr/>
          </p:nvSpPr>
          <p:spPr bwMode="auto">
            <a:xfrm>
              <a:off x="2040314" y="3680551"/>
              <a:ext cx="550008" cy="2077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27432" rIns="0" bIns="2743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Operational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2773517" y="3736832"/>
              <a:ext cx="279513" cy="2077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27432" rIns="0" bIns="2743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Failed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1" name="Triangle 30"/>
            <p:cNvSpPr/>
            <p:nvPr/>
          </p:nvSpPr>
          <p:spPr bwMode="auto">
            <a:xfrm>
              <a:off x="2551811" y="3975759"/>
              <a:ext cx="105071" cy="75067"/>
            </a:xfrm>
            <a:prstGeom prst="triangle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 bwMode="auto">
            <a:xfrm>
              <a:off x="2315318" y="3871134"/>
              <a:ext cx="262762" cy="14215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2630615" y="3902017"/>
              <a:ext cx="213919" cy="11127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endCxn id="33" idx="2"/>
            </p:cNvCxnSpPr>
            <p:nvPr/>
          </p:nvCxnSpPr>
          <p:spPr bwMode="auto">
            <a:xfrm flipV="1">
              <a:off x="3010486" y="3697708"/>
              <a:ext cx="207277" cy="14299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C00000"/>
              </a:solidFill>
              <a:prstDash val="lgDashDot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6"/>
            <p:cNvCxnSpPr/>
            <p:nvPr/>
          </p:nvCxnSpPr>
          <p:spPr bwMode="auto">
            <a:xfrm rot="5400000" flipH="1" flipV="1">
              <a:off x="2918524" y="3835452"/>
              <a:ext cx="86713" cy="97212"/>
            </a:xfrm>
            <a:prstGeom prst="curvedConnector4">
              <a:avLst>
                <a:gd name="adj1" fmla="val -120899"/>
                <a:gd name="adj2" fmla="val 14849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/>
            <p:cNvCxnSpPr>
              <a:stCxn id="8" idx="0"/>
              <a:endCxn id="6" idx="5"/>
            </p:cNvCxnSpPr>
            <p:nvPr/>
          </p:nvCxnSpPr>
          <p:spPr bwMode="auto">
            <a:xfrm flipV="1">
              <a:off x="1175246" y="2612545"/>
              <a:ext cx="970210" cy="6255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Straight Arrow Connector 38"/>
            <p:cNvCxnSpPr>
              <a:stCxn id="19" idx="0"/>
              <a:endCxn id="20" idx="5"/>
            </p:cNvCxnSpPr>
            <p:nvPr/>
          </p:nvCxnSpPr>
          <p:spPr bwMode="auto">
            <a:xfrm>
              <a:off x="1168680" y="3678468"/>
              <a:ext cx="845646" cy="214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7" name="Rectangle 46"/>
            <p:cNvSpPr/>
            <p:nvPr/>
          </p:nvSpPr>
          <p:spPr bwMode="auto">
            <a:xfrm>
              <a:off x="5344885" y="2555363"/>
              <a:ext cx="2773683" cy="1328695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5965552" y="3059995"/>
              <a:ext cx="903286" cy="2077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7432" rIns="0" bIns="2743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Operational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171736" y="3072333"/>
              <a:ext cx="459048" cy="2077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7432" rIns="0" bIns="2743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Failed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50" name="Triangle 49"/>
            <p:cNvSpPr/>
            <p:nvPr/>
          </p:nvSpPr>
          <p:spPr bwMode="auto">
            <a:xfrm>
              <a:off x="6868838" y="3407957"/>
              <a:ext cx="172560" cy="94064"/>
            </a:xfrm>
            <a:prstGeom prst="triangle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51" name="Straight Arrow Connector 50"/>
            <p:cNvCxnSpPr>
              <a:stCxn id="48" idx="4"/>
              <a:endCxn id="50" idx="1"/>
            </p:cNvCxnSpPr>
            <p:nvPr/>
          </p:nvCxnSpPr>
          <p:spPr bwMode="auto">
            <a:xfrm>
              <a:off x="6417195" y="3267735"/>
              <a:ext cx="494783" cy="18725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49" idx="6"/>
              <a:endCxn id="47" idx="3"/>
            </p:cNvCxnSpPr>
            <p:nvPr/>
          </p:nvCxnSpPr>
          <p:spPr bwMode="auto">
            <a:xfrm>
              <a:off x="7630784" y="3176203"/>
              <a:ext cx="487784" cy="4350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C00000"/>
              </a:solidFill>
              <a:prstDash val="lgDashDot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36"/>
            <p:cNvCxnSpPr>
              <a:endCxn id="48" idx="1"/>
            </p:cNvCxnSpPr>
            <p:nvPr/>
          </p:nvCxnSpPr>
          <p:spPr bwMode="auto">
            <a:xfrm>
              <a:off x="5925947" y="2890596"/>
              <a:ext cx="171888" cy="1998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80" name="Straight Arrow Connector 579"/>
            <p:cNvCxnSpPr>
              <a:stCxn id="50" idx="5"/>
              <a:endCxn id="49" idx="3"/>
            </p:cNvCxnSpPr>
            <p:nvPr/>
          </p:nvCxnSpPr>
          <p:spPr bwMode="auto">
            <a:xfrm flipV="1">
              <a:off x="6998258" y="3249650"/>
              <a:ext cx="240704" cy="20533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85" name="Triangle 584"/>
            <p:cNvSpPr/>
            <p:nvPr/>
          </p:nvSpPr>
          <p:spPr bwMode="auto">
            <a:xfrm rot="5555758">
              <a:off x="8062898" y="3160240"/>
              <a:ext cx="197621" cy="118940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586" name="Triangle 585"/>
            <p:cNvSpPr/>
            <p:nvPr/>
          </p:nvSpPr>
          <p:spPr bwMode="auto">
            <a:xfrm rot="5555758">
              <a:off x="5261515" y="2827903"/>
              <a:ext cx="197621" cy="118940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587" name="Triangle 586"/>
            <p:cNvSpPr/>
            <p:nvPr/>
          </p:nvSpPr>
          <p:spPr bwMode="auto">
            <a:xfrm rot="5555758">
              <a:off x="5272966" y="3496922"/>
              <a:ext cx="197621" cy="118940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588" name="TextBox 587"/>
            <p:cNvSpPr txBox="1"/>
            <p:nvPr/>
          </p:nvSpPr>
          <p:spPr>
            <a:xfrm>
              <a:off x="5536087" y="3297372"/>
              <a:ext cx="7024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Top-level</a:t>
              </a:r>
            </a:p>
            <a:p>
              <a:r>
                <a:rPr lang="en-US" dirty="0" smtClean="0"/>
                <a:t>System</a:t>
              </a:r>
              <a:endParaRPr lang="en-US" dirty="0"/>
            </a:p>
          </p:txBody>
        </p:sp>
        <p:sp>
          <p:nvSpPr>
            <p:cNvPr id="589" name="TextBox 588"/>
            <p:cNvSpPr txBox="1"/>
            <p:nvPr/>
          </p:nvSpPr>
          <p:spPr>
            <a:xfrm>
              <a:off x="5296441" y="2599060"/>
              <a:ext cx="28969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2060"/>
                  </a:solidFill>
                </a:rPr>
                <a:t>PulseOx.Failed</a:t>
              </a:r>
              <a:r>
                <a:rPr lang="en-US" dirty="0" smtClean="0">
                  <a:solidFill>
                    <a:srgbClr val="002060"/>
                  </a:solidFill>
                </a:rPr>
                <a:t> and </a:t>
              </a:r>
              <a:r>
                <a:rPr lang="en-US" dirty="0" err="1" smtClean="0">
                  <a:solidFill>
                    <a:srgbClr val="002060"/>
                  </a:solidFill>
                </a:rPr>
                <a:t>Capnograph.Failed</a:t>
              </a:r>
              <a:r>
                <a:rPr lang="en-US" dirty="0" smtClean="0">
                  <a:solidFill>
                    <a:srgbClr val="002060"/>
                  </a:solidFill>
                </a:rPr>
                <a:t> -&gt; Failed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591" name="Chevron 590"/>
            <p:cNvSpPr/>
            <p:nvPr/>
          </p:nvSpPr>
          <p:spPr bwMode="auto">
            <a:xfrm>
              <a:off x="4765960" y="2947040"/>
              <a:ext cx="277318" cy="458325"/>
            </a:xfrm>
            <a:prstGeom prst="chevron">
              <a:avLst/>
            </a:prstGeom>
            <a:solidFill>
              <a:schemeClr val="bg2">
                <a:lumMod val="25000"/>
                <a:lumOff val="7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225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Control Themes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3194" y="1583314"/>
            <a:ext cx="8001995" cy="4674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993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Control Themes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6838" y="2619393"/>
            <a:ext cx="1927548" cy="2928613"/>
          </a:xfrm>
          <a:prstGeom prst="rect">
            <a:avLst/>
          </a:prstGeom>
          <a:noFill/>
          <a:ln w="158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5026" y="3651472"/>
            <a:ext cx="1069195" cy="4757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</a:rPr>
              <a:t>Pump Mechanism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02487" y="2619394"/>
            <a:ext cx="1228957" cy="279297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57571" y="2699575"/>
            <a:ext cx="1114770" cy="25275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Rate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Controller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488784" y="4122533"/>
            <a:ext cx="17453" cy="218104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3720" y="2124279"/>
            <a:ext cx="6970720" cy="1043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103962" y="2134716"/>
            <a:ext cx="8742" cy="15167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8094438" y="2124279"/>
            <a:ext cx="1" cy="57529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4562" y="2351861"/>
            <a:ext cx="1549720" cy="29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Fluid Sub-System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18487" y="2331978"/>
            <a:ext cx="1948996" cy="29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Operation Sub-System</a:t>
            </a:r>
            <a:endParaRPr lang="en-US" sz="1400" dirty="0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 flipH="1">
            <a:off x="627962" y="6245032"/>
            <a:ext cx="1426626" cy="357234"/>
            <a:chOff x="2254" y="3909"/>
            <a:chExt cx="1290" cy="305"/>
          </a:xfrm>
        </p:grpSpPr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2254" y="3959"/>
              <a:ext cx="221" cy="1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1pPr>
              <a:lvl2pPr marL="37931725" indent="-37474525"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2pPr>
              <a:lvl3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3pPr>
              <a:lvl4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4pPr>
              <a:lvl5pPr eaLnBrk="0" hangingPunct="0"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ahoma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2483" y="4062"/>
              <a:ext cx="827" cy="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V="1">
              <a:off x="3310" y="3971"/>
              <a:ext cx="234" cy="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 flipV="1">
              <a:off x="3322" y="4081"/>
              <a:ext cx="214" cy="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V="1">
              <a:off x="2661" y="3909"/>
              <a:ext cx="172" cy="1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rot="5400000" flipV="1">
              <a:off x="2693" y="4046"/>
              <a:ext cx="149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11855" y="3013528"/>
            <a:ext cx="810675" cy="3943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Drug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Reservoir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514962" y="3410921"/>
            <a:ext cx="8726" cy="2587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74355" y="4243500"/>
            <a:ext cx="569387" cy="495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Drug</a:t>
            </a:r>
          </a:p>
          <a:p>
            <a:r>
              <a:rPr lang="en-US" sz="1400" i="1" dirty="0" smtClean="0"/>
              <a:t>Flow</a:t>
            </a:r>
            <a:endParaRPr lang="en-US" sz="14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1508405" y="5620859"/>
            <a:ext cx="905345" cy="49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IV Drug</a:t>
            </a:r>
          </a:p>
          <a:p>
            <a:r>
              <a:rPr lang="en-US" sz="1400" i="1" dirty="0" smtClean="0"/>
              <a:t>Flow</a:t>
            </a:r>
            <a:endParaRPr lang="en-US" sz="1400" i="1" dirty="0"/>
          </a:p>
        </p:txBody>
      </p:sp>
      <p:sp>
        <p:nvSpPr>
          <p:cNvPr id="31" name="Rectangle 30"/>
          <p:cNvSpPr/>
          <p:nvPr/>
        </p:nvSpPr>
        <p:spPr>
          <a:xfrm>
            <a:off x="6026227" y="5808962"/>
            <a:ext cx="1916934" cy="90644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235547" y="6101231"/>
            <a:ext cx="1377107" cy="532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UI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37290" y="5806158"/>
            <a:ext cx="1233158" cy="29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Control Panel</a:t>
            </a:r>
            <a:endParaRPr lang="en-US" sz="14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7678757" y="5245300"/>
            <a:ext cx="0" cy="5740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280159" y="1861851"/>
            <a:ext cx="1904881" cy="29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/>
              <a:t>Pump Rate Command</a:t>
            </a:r>
            <a:endParaRPr lang="en-US" sz="1400" i="1" dirty="0"/>
          </a:p>
        </p:txBody>
      </p:sp>
      <p:pic>
        <p:nvPicPr>
          <p:cNvPr id="39" name="Picture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500" y="5567610"/>
            <a:ext cx="1393398" cy="129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584254" y="5492605"/>
            <a:ext cx="1513364" cy="29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/>
              <a:t>Infusion Settings</a:t>
            </a:r>
            <a:endParaRPr lang="en-US" sz="1400" i="1" dirty="0"/>
          </a:p>
        </p:txBody>
      </p:sp>
      <p:sp>
        <p:nvSpPr>
          <p:cNvPr id="41" name="Explosion 1 40"/>
          <p:cNvSpPr/>
          <p:nvPr/>
        </p:nvSpPr>
        <p:spPr bwMode="auto">
          <a:xfrm>
            <a:off x="151150" y="5526989"/>
            <a:ext cx="930856" cy="655193"/>
          </a:xfrm>
          <a:prstGeom prst="irregularSeal1">
            <a:avLst/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Harm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1377108" y="3150824"/>
            <a:ext cx="826265" cy="892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8809" y="6103515"/>
            <a:ext cx="9557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smtClean="0"/>
              <a:t>Air Embolism</a:t>
            </a:r>
            <a:endParaRPr lang="en-US" sz="1050" i="1" dirty="0"/>
          </a:p>
        </p:txBody>
      </p:sp>
      <p:grpSp>
        <p:nvGrpSpPr>
          <p:cNvPr id="75" name="Group 74"/>
          <p:cNvGrpSpPr/>
          <p:nvPr/>
        </p:nvGrpSpPr>
        <p:grpSpPr>
          <a:xfrm>
            <a:off x="1352679" y="4316776"/>
            <a:ext cx="1992217" cy="1009410"/>
            <a:chOff x="1352679" y="4316776"/>
            <a:chExt cx="1992217" cy="1009410"/>
          </a:xfrm>
        </p:grpSpPr>
        <p:sp>
          <p:nvSpPr>
            <p:cNvPr id="47" name="Rectangle 46"/>
            <p:cNvSpPr/>
            <p:nvPr/>
          </p:nvSpPr>
          <p:spPr>
            <a:xfrm>
              <a:off x="1352679" y="4850474"/>
              <a:ext cx="1069195" cy="4757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Bubble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Sensor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/>
            <p:cNvCxnSpPr>
              <a:endCxn id="55" idx="1"/>
            </p:cNvCxnSpPr>
            <p:nvPr/>
          </p:nvCxnSpPr>
          <p:spPr>
            <a:xfrm>
              <a:off x="2386989" y="5050513"/>
              <a:ext cx="957907" cy="293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448022" y="4316776"/>
              <a:ext cx="85703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Bubble Size Data</a:t>
              </a:r>
              <a:endParaRPr lang="en-US" sz="1400" i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154417" y="2352175"/>
            <a:ext cx="3598923" cy="3068124"/>
            <a:chOff x="3154417" y="2352175"/>
            <a:chExt cx="3598923" cy="3068124"/>
          </a:xfrm>
        </p:grpSpPr>
        <p:sp>
          <p:nvSpPr>
            <p:cNvPr id="51" name="Rectangle 50"/>
            <p:cNvSpPr/>
            <p:nvPr/>
          </p:nvSpPr>
          <p:spPr>
            <a:xfrm>
              <a:off x="3194892" y="2644048"/>
              <a:ext cx="3558448" cy="2776251"/>
            </a:xfrm>
            <a:prstGeom prst="rect">
              <a:avLst/>
            </a:prstGeom>
            <a:noFill/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154417" y="2352175"/>
              <a:ext cx="1666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Safety Sub-System</a:t>
              </a:r>
              <a:endParaRPr lang="en-US" sz="1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44896" y="4815588"/>
              <a:ext cx="1069195" cy="4757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Bubble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Analyzer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V="1">
              <a:off x="3988106" y="3866921"/>
              <a:ext cx="440675" cy="1101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988105" y="3866921"/>
              <a:ext cx="11018" cy="98050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162283" y="3565793"/>
              <a:ext cx="1112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smtClean="0"/>
                <a:t>Embolism Fault</a:t>
              </a:r>
              <a:endParaRPr lang="en-US" sz="1400" i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89662" y="2963537"/>
            <a:ext cx="3178926" cy="1630497"/>
            <a:chOff x="4389662" y="2963537"/>
            <a:chExt cx="3178926" cy="1630497"/>
          </a:xfrm>
        </p:grpSpPr>
        <p:sp>
          <p:nvSpPr>
            <p:cNvPr id="56" name="Rectangle 55"/>
            <p:cNvSpPr/>
            <p:nvPr/>
          </p:nvSpPr>
          <p:spPr>
            <a:xfrm>
              <a:off x="4389662" y="2963537"/>
              <a:ext cx="1069195" cy="16304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Pump </a:t>
              </a:r>
              <a:r>
                <a:rPr lang="en-US" sz="1400" smtClean="0">
                  <a:solidFill>
                    <a:schemeClr val="tx1"/>
                  </a:solidFill>
                </a:rPr>
                <a:t>Fault Manager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429480" y="3278634"/>
              <a:ext cx="2139108" cy="439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5540090" y="3013113"/>
              <a:ext cx="1742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smtClean="0"/>
                <a:t>Halt Pump Command</a:t>
              </a:r>
              <a:endParaRPr lang="en-US" sz="1400" i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29209" y="4013812"/>
            <a:ext cx="2651953" cy="1869195"/>
            <a:chOff x="4529209" y="4013812"/>
            <a:chExt cx="2651953" cy="1869195"/>
          </a:xfrm>
        </p:grpSpPr>
        <p:sp>
          <p:nvSpPr>
            <p:cNvPr id="57" name="Rectangle 56"/>
            <p:cNvSpPr/>
            <p:nvPr/>
          </p:nvSpPr>
          <p:spPr>
            <a:xfrm>
              <a:off x="5621715" y="4417764"/>
              <a:ext cx="1069195" cy="9345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Pump Alarm Manager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29209" y="4836403"/>
              <a:ext cx="847023" cy="4296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chemeClr val="tx1"/>
                  </a:solidFill>
                </a:rPr>
                <a:t>Logging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448541" y="5223111"/>
              <a:ext cx="18360" cy="65989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439102" y="4013812"/>
              <a:ext cx="1742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smtClean="0"/>
                <a:t>Set Alarm Condition</a:t>
              </a:r>
              <a:endParaRPr lang="en-US" sz="1400" i="1" dirty="0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5837104" y="4296578"/>
              <a:ext cx="1836" cy="2956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5374395" y="4292186"/>
              <a:ext cx="475562" cy="1540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>
              <a:off x="5221995" y="4933720"/>
              <a:ext cx="449856" cy="183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Box 12"/>
          <p:cNvSpPr txBox="1">
            <a:spLocks noChangeArrowheads="1"/>
          </p:cNvSpPr>
          <p:nvPr/>
        </p:nvSpPr>
        <p:spPr bwMode="auto">
          <a:xfrm>
            <a:off x="3062690" y="5726051"/>
            <a:ext cx="1817784" cy="938719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b="1" i="1" dirty="0" smtClean="0"/>
              <a:t>Planned Control: </a:t>
            </a:r>
            <a:r>
              <a:rPr lang="en-US" sz="1100" i="1" dirty="0" smtClean="0"/>
              <a:t>allocate to medical device with enhanced design for detecting air embolisms &amp; halting infusion</a:t>
            </a:r>
            <a:endParaRPr lang="en-US" sz="1100" i="1" dirty="0"/>
          </a:p>
        </p:txBody>
      </p:sp>
      <p:sp>
        <p:nvSpPr>
          <p:cNvPr id="71" name="Text Box 151"/>
          <p:cNvSpPr txBox="1">
            <a:spLocks noChangeArrowheads="1"/>
          </p:cNvSpPr>
          <p:nvPr/>
        </p:nvSpPr>
        <p:spPr bwMode="auto">
          <a:xfrm>
            <a:off x="264405" y="1195926"/>
            <a:ext cx="8572788" cy="58477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smtClean="0"/>
              <a:t>Our model-based engineering approach will emphasize decomposing a risk control into the following elements: (1) sense/detect, (2) diagnose, (3) determine response, (4) respond</a:t>
            </a:r>
            <a:endParaRPr lang="en-US" sz="1600" i="1" dirty="0"/>
          </a:p>
        </p:txBody>
      </p:sp>
      <p:sp>
        <p:nvSpPr>
          <p:cNvPr id="3" name="Oval 2"/>
          <p:cNvSpPr/>
          <p:nvPr/>
        </p:nvSpPr>
        <p:spPr bwMode="auto">
          <a:xfrm>
            <a:off x="526297" y="4730573"/>
            <a:ext cx="1084685" cy="476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Detect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2687598" y="5136361"/>
            <a:ext cx="1429567" cy="476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Diagnose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3568832" y="2758035"/>
            <a:ext cx="1668503" cy="8223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Determine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Response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6991239" y="2897841"/>
            <a:ext cx="1231835" cy="6491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Respond /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/>
              <a:t>Control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5942800" y="4901075"/>
            <a:ext cx="1231835" cy="6491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Respond /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/>
              <a:t>Notify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89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  <p:bldP spid="74" grpId="0" animBg="1"/>
      <p:bldP spid="79" grpId="0" animBg="1"/>
      <p:bldP spid="8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Challenges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541640" y="1416908"/>
            <a:ext cx="37879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What are some of the characteristics of medical platforms and medical systems of systems that will require </a:t>
            </a:r>
            <a:r>
              <a:rPr lang="en-US" sz="2800" smtClean="0"/>
              <a:t>better hazard analysis and risk management solutions?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825" y="1729649"/>
            <a:ext cx="3734533" cy="2149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14" y="4494881"/>
            <a:ext cx="4201350" cy="14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Challenges: Platform Architectures</a:t>
            </a:r>
            <a:endParaRPr lang="en-US" sz="3600" dirty="0" smtClean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6803" name="Content Placeholder 3"/>
          <p:cNvSpPr>
            <a:spLocks noGrp="1"/>
          </p:cNvSpPr>
          <p:nvPr>
            <p:ph sz="half" idx="2"/>
          </p:nvPr>
        </p:nvSpPr>
        <p:spPr>
          <a:xfrm>
            <a:off x="4521200" y="1943100"/>
            <a:ext cx="4419600" cy="3179743"/>
          </a:xfrm>
        </p:spPr>
        <p:txBody>
          <a:bodyPr/>
          <a:lstStyle/>
          <a:p>
            <a:r>
              <a:rPr lang="en-US" sz="1400" dirty="0" smtClean="0">
                <a:ea typeface="ＭＳ Ｐゴシック" pitchFamily="-108" charset="-128"/>
                <a:cs typeface="ＭＳ Ｐゴシック" pitchFamily="-108" charset="-128"/>
              </a:rPr>
              <a:t>ASTM Standard F2761-2009 for ICE defines a high-level architecture and functional concept</a:t>
            </a:r>
          </a:p>
          <a:p>
            <a:r>
              <a:rPr lang="en-US" sz="1400" dirty="0" smtClean="0">
                <a:ea typeface="ＭＳ Ｐゴシック" pitchFamily="-108" charset="-128"/>
                <a:cs typeface="ＭＳ Ｐゴシック" pitchFamily="-108" charset="-128"/>
              </a:rPr>
              <a:t>Subsequent standards from AAMI Interoperability Working Group are intended to provide specific functional and interfacing requirements for components</a:t>
            </a:r>
          </a:p>
          <a:p>
            <a:r>
              <a:rPr lang="en-US" sz="1600" dirty="0" smtClean="0"/>
              <a:t>Provides/supports reusable assets, e.g., </a:t>
            </a:r>
          </a:p>
          <a:p>
            <a:pPr lvl="1"/>
            <a:r>
              <a:rPr lang="en-US" sz="1400" dirty="0" smtClean="0"/>
              <a:t>Supervisor/Network controller infrastructure</a:t>
            </a:r>
          </a:p>
          <a:p>
            <a:pPr lvl="1"/>
            <a:r>
              <a:rPr lang="en-US" sz="1400" dirty="0" smtClean="0"/>
              <a:t>Reusable interoperable medical devices</a:t>
            </a:r>
          </a:p>
          <a:p>
            <a:r>
              <a:rPr lang="en-US" sz="1400" dirty="0" smtClean="0">
                <a:ea typeface="ＭＳ Ｐゴシック" pitchFamily="-108" charset="-128"/>
                <a:cs typeface="ＭＳ Ｐゴシック" pitchFamily="-108" charset="-128"/>
              </a:rPr>
              <a:t>ASTM F2761 is one of a collection of standards related to interoperability recognized by the FDA, and the only one of the collection that address architectural concerns</a:t>
            </a:r>
          </a:p>
        </p:txBody>
      </p:sp>
      <p:sp>
        <p:nvSpPr>
          <p:cNvPr id="76804" name="Rectangle 2"/>
          <p:cNvSpPr>
            <a:spLocks noChangeArrowheads="1"/>
          </p:cNvSpPr>
          <p:nvPr/>
        </p:nvSpPr>
        <p:spPr bwMode="auto">
          <a:xfrm>
            <a:off x="641350" y="1490663"/>
            <a:ext cx="3868738" cy="1162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76805" name="Rectangle 3"/>
          <p:cNvSpPr>
            <a:spLocks noChangeArrowheads="1"/>
          </p:cNvSpPr>
          <p:nvPr/>
        </p:nvSpPr>
        <p:spPr bwMode="auto">
          <a:xfrm>
            <a:off x="965200" y="4425950"/>
            <a:ext cx="1049338" cy="6016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r>
              <a:rPr lang="en-US" sz="1100"/>
              <a:t>Ice Equipment</a:t>
            </a:r>
          </a:p>
          <a:p>
            <a:r>
              <a:rPr lang="en-US" sz="1100"/>
              <a:t>Interface (EI)</a:t>
            </a:r>
          </a:p>
          <a:p>
            <a:r>
              <a:rPr lang="en-US" sz="1100"/>
              <a:t>I</a:t>
            </a:r>
            <a:r>
              <a:rPr lang="en-US" sz="1100" baseline="-25000"/>
              <a:t>1</a:t>
            </a:r>
          </a:p>
        </p:txBody>
      </p:sp>
      <p:sp>
        <p:nvSpPr>
          <p:cNvPr id="76806" name="Rectangle 4"/>
          <p:cNvSpPr>
            <a:spLocks noChangeArrowheads="1"/>
          </p:cNvSpPr>
          <p:nvPr/>
        </p:nvSpPr>
        <p:spPr bwMode="auto">
          <a:xfrm>
            <a:off x="641350" y="2962275"/>
            <a:ext cx="3868738" cy="736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r>
              <a:rPr lang="en-US" sz="2000"/>
              <a:t>Network Controller (NC)</a:t>
            </a:r>
          </a:p>
        </p:txBody>
      </p:sp>
      <p:sp>
        <p:nvSpPr>
          <p:cNvPr id="76807" name="Rectangle 5"/>
          <p:cNvSpPr>
            <a:spLocks noChangeArrowheads="1"/>
          </p:cNvSpPr>
          <p:nvPr/>
        </p:nvSpPr>
        <p:spPr bwMode="auto">
          <a:xfrm>
            <a:off x="1660525" y="5395913"/>
            <a:ext cx="1049338" cy="10255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r>
              <a:rPr lang="en-US" sz="1100"/>
              <a:t>Native</a:t>
            </a:r>
          </a:p>
          <a:p>
            <a:r>
              <a:rPr lang="en-US" sz="1100"/>
              <a:t>EI-Compliant</a:t>
            </a:r>
          </a:p>
          <a:p>
            <a:r>
              <a:rPr lang="en-US" sz="1100"/>
              <a:t>Physical </a:t>
            </a:r>
          </a:p>
          <a:p>
            <a:r>
              <a:rPr lang="en-US" sz="1100"/>
              <a:t>Device</a:t>
            </a:r>
          </a:p>
        </p:txBody>
      </p:sp>
      <p:sp>
        <p:nvSpPr>
          <p:cNvPr id="76808" name="Rectangle 6"/>
          <p:cNvSpPr>
            <a:spLocks noChangeArrowheads="1"/>
          </p:cNvSpPr>
          <p:nvPr/>
        </p:nvSpPr>
        <p:spPr bwMode="auto">
          <a:xfrm>
            <a:off x="3084513" y="4486275"/>
            <a:ext cx="1049337" cy="6000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r>
              <a:rPr lang="en-US" sz="1100"/>
              <a:t>Ice Equipment</a:t>
            </a:r>
          </a:p>
          <a:p>
            <a:r>
              <a:rPr lang="en-US" sz="1100"/>
              <a:t>Interface (EI)</a:t>
            </a:r>
          </a:p>
          <a:p>
            <a:r>
              <a:rPr lang="en-US" sz="1100"/>
              <a:t>I</a:t>
            </a:r>
            <a:r>
              <a:rPr lang="en-US" sz="1100" baseline="-25000"/>
              <a:t>3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96863" y="5319713"/>
            <a:ext cx="1152525" cy="1412875"/>
            <a:chOff x="2599264" y="4817535"/>
            <a:chExt cx="1151469" cy="1667932"/>
          </a:xfrm>
        </p:grpSpPr>
        <p:sp>
          <p:nvSpPr>
            <p:cNvPr id="76832" name="Rectangle 8"/>
            <p:cNvSpPr>
              <a:spLocks noChangeArrowheads="1"/>
            </p:cNvSpPr>
            <p:nvPr/>
          </p:nvSpPr>
          <p:spPr bwMode="auto">
            <a:xfrm>
              <a:off x="2675467" y="4876801"/>
              <a:ext cx="1015999" cy="42333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1">
              <a:prstTxWarp prst="textNoShape">
                <a:avLst/>
              </a:prstTxWarp>
            </a:bodyPr>
            <a:lstStyle/>
            <a:p>
              <a:r>
                <a:rPr lang="en-US" sz="1100"/>
                <a:t>EI</a:t>
              </a:r>
            </a:p>
            <a:p>
              <a:r>
                <a:rPr lang="en-US" sz="1100"/>
                <a:t>Adapter</a:t>
              </a:r>
            </a:p>
          </p:txBody>
        </p:sp>
        <p:sp>
          <p:nvSpPr>
            <p:cNvPr id="76833" name="Rectangle 9"/>
            <p:cNvSpPr>
              <a:spLocks noChangeArrowheads="1"/>
            </p:cNvSpPr>
            <p:nvPr/>
          </p:nvSpPr>
          <p:spPr bwMode="auto">
            <a:xfrm>
              <a:off x="2658531" y="5384801"/>
              <a:ext cx="1049867" cy="10244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1">
              <a:prstTxWarp prst="textNoShape">
                <a:avLst/>
              </a:prstTxWarp>
            </a:bodyPr>
            <a:lstStyle/>
            <a:p>
              <a:r>
                <a:rPr lang="en-US" sz="1100"/>
                <a:t>Physical </a:t>
              </a:r>
            </a:p>
            <a:p>
              <a:r>
                <a:rPr lang="en-US" sz="1100"/>
                <a:t>Device</a:t>
              </a:r>
            </a:p>
          </p:txBody>
        </p:sp>
        <p:sp>
          <p:nvSpPr>
            <p:cNvPr id="76834" name="Rectangle 10"/>
            <p:cNvSpPr>
              <a:spLocks noChangeArrowheads="1"/>
            </p:cNvSpPr>
            <p:nvPr/>
          </p:nvSpPr>
          <p:spPr bwMode="auto">
            <a:xfrm>
              <a:off x="2599264" y="4817535"/>
              <a:ext cx="1151469" cy="16679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  <a:miter lim="800000"/>
              <a:headEnd/>
              <a:tailEnd/>
            </a:ln>
          </p:spPr>
          <p:txBody>
            <a:bodyPr wrap="none" anchor="ctr" anchorCtr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049588" y="5319713"/>
            <a:ext cx="1150937" cy="1422400"/>
            <a:chOff x="2599264" y="4817535"/>
            <a:chExt cx="1151469" cy="1667932"/>
          </a:xfrm>
        </p:grpSpPr>
        <p:sp>
          <p:nvSpPr>
            <p:cNvPr id="76829" name="Rectangle 12"/>
            <p:cNvSpPr>
              <a:spLocks noChangeArrowheads="1"/>
            </p:cNvSpPr>
            <p:nvPr/>
          </p:nvSpPr>
          <p:spPr bwMode="auto">
            <a:xfrm>
              <a:off x="2675467" y="4876801"/>
              <a:ext cx="1015999" cy="42333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1">
              <a:prstTxWarp prst="textNoShape">
                <a:avLst/>
              </a:prstTxWarp>
            </a:bodyPr>
            <a:lstStyle/>
            <a:p>
              <a:r>
                <a:rPr lang="en-US" sz="1100"/>
                <a:t>EI</a:t>
              </a:r>
            </a:p>
            <a:p>
              <a:r>
                <a:rPr lang="en-US" sz="1100"/>
                <a:t>Adapter</a:t>
              </a:r>
            </a:p>
          </p:txBody>
        </p:sp>
        <p:sp>
          <p:nvSpPr>
            <p:cNvPr id="76830" name="Rectangle 13"/>
            <p:cNvSpPr>
              <a:spLocks noChangeArrowheads="1"/>
            </p:cNvSpPr>
            <p:nvPr/>
          </p:nvSpPr>
          <p:spPr bwMode="auto">
            <a:xfrm>
              <a:off x="2658531" y="5384801"/>
              <a:ext cx="1049867" cy="10244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1">
              <a:prstTxWarp prst="textNoShape">
                <a:avLst/>
              </a:prstTxWarp>
            </a:bodyPr>
            <a:lstStyle/>
            <a:p>
              <a:r>
                <a:rPr lang="en-US" sz="1100"/>
                <a:t>Physical </a:t>
              </a:r>
            </a:p>
            <a:p>
              <a:r>
                <a:rPr lang="en-US" sz="1100"/>
                <a:t>Device</a:t>
              </a:r>
            </a:p>
          </p:txBody>
        </p:sp>
        <p:sp>
          <p:nvSpPr>
            <p:cNvPr id="76831" name="Rectangle 14"/>
            <p:cNvSpPr>
              <a:spLocks noChangeArrowheads="1"/>
            </p:cNvSpPr>
            <p:nvPr/>
          </p:nvSpPr>
          <p:spPr bwMode="auto">
            <a:xfrm>
              <a:off x="2599264" y="4817535"/>
              <a:ext cx="1151469" cy="16679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  <a:miter lim="800000"/>
              <a:headEnd/>
              <a:tailEnd/>
            </a:ln>
          </p:spPr>
          <p:txBody>
            <a:bodyPr wrap="none" anchor="ctr" anchorCtr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cxnSp>
        <p:nvCxnSpPr>
          <p:cNvPr id="76811" name="Straight Connector 15"/>
          <p:cNvCxnSpPr>
            <a:cxnSpLocks noChangeShapeType="1"/>
          </p:cNvCxnSpPr>
          <p:nvPr/>
        </p:nvCxnSpPr>
        <p:spPr bwMode="auto">
          <a:xfrm rot="5400000" flipH="1" flipV="1">
            <a:off x="885031" y="5014119"/>
            <a:ext cx="293688" cy="317500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miter lim="800000"/>
            <a:headEnd/>
            <a:tailEnd/>
          </a:ln>
        </p:spPr>
      </p:cxnSp>
      <p:sp>
        <p:nvSpPr>
          <p:cNvPr id="76812" name="Rectangle 18"/>
          <p:cNvSpPr>
            <a:spLocks noChangeArrowheads="1"/>
          </p:cNvSpPr>
          <p:nvPr/>
        </p:nvSpPr>
        <p:spPr bwMode="auto">
          <a:xfrm>
            <a:off x="1030288" y="1579563"/>
            <a:ext cx="465137" cy="5000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r>
              <a:rPr lang="en-US" sz="1100"/>
              <a:t>App</a:t>
            </a:r>
          </a:p>
          <a:p>
            <a:r>
              <a:rPr lang="en-US" sz="1100"/>
              <a:t>A</a:t>
            </a:r>
            <a:r>
              <a:rPr lang="en-US" baseline="-25000"/>
              <a:t>1</a:t>
            </a:r>
            <a:endParaRPr lang="en-US" sz="1100" baseline="-25000"/>
          </a:p>
        </p:txBody>
      </p:sp>
      <p:sp>
        <p:nvSpPr>
          <p:cNvPr id="76813" name="Rectangle 19"/>
          <p:cNvSpPr>
            <a:spLocks noChangeArrowheads="1"/>
          </p:cNvSpPr>
          <p:nvPr/>
        </p:nvSpPr>
        <p:spPr bwMode="auto">
          <a:xfrm>
            <a:off x="2992438" y="1579563"/>
            <a:ext cx="466725" cy="5000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r>
              <a:rPr lang="en-US" sz="1100"/>
              <a:t>App</a:t>
            </a:r>
          </a:p>
          <a:p>
            <a:r>
              <a:rPr lang="en-US" sz="1100"/>
              <a:t>A</a:t>
            </a:r>
            <a:r>
              <a:rPr lang="en-US" baseline="-25000"/>
              <a:t>n</a:t>
            </a:r>
            <a:endParaRPr lang="en-US" sz="1100" baseline="-25000"/>
          </a:p>
        </p:txBody>
      </p:sp>
      <p:sp>
        <p:nvSpPr>
          <p:cNvPr id="76814" name="Rectangle 20"/>
          <p:cNvSpPr>
            <a:spLocks noChangeArrowheads="1"/>
          </p:cNvSpPr>
          <p:nvPr/>
        </p:nvSpPr>
        <p:spPr bwMode="auto">
          <a:xfrm>
            <a:off x="1687513" y="1577975"/>
            <a:ext cx="465137" cy="5000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r>
              <a:rPr lang="en-US" sz="1100"/>
              <a:t>App</a:t>
            </a:r>
          </a:p>
          <a:p>
            <a:r>
              <a:rPr lang="en-US" sz="1100"/>
              <a:t>A</a:t>
            </a:r>
            <a:r>
              <a:rPr lang="en-US" baseline="-25000"/>
              <a:t>2</a:t>
            </a:r>
            <a:endParaRPr lang="en-US" sz="1100" baseline="-25000"/>
          </a:p>
        </p:txBody>
      </p:sp>
      <p:sp>
        <p:nvSpPr>
          <p:cNvPr id="76815" name="TextBox 23"/>
          <p:cNvSpPr txBox="1">
            <a:spLocks noChangeArrowheads="1"/>
          </p:cNvSpPr>
          <p:nvPr/>
        </p:nvSpPr>
        <p:spPr bwMode="auto">
          <a:xfrm>
            <a:off x="2349500" y="1636713"/>
            <a:ext cx="4365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76816" name="TextBox 27"/>
          <p:cNvSpPr txBox="1">
            <a:spLocks noChangeArrowheads="1"/>
          </p:cNvSpPr>
          <p:nvPr/>
        </p:nvSpPr>
        <p:spPr bwMode="auto">
          <a:xfrm>
            <a:off x="441325" y="1219200"/>
            <a:ext cx="1016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Supervisor</a:t>
            </a:r>
          </a:p>
        </p:txBody>
      </p:sp>
      <p:sp>
        <p:nvSpPr>
          <p:cNvPr id="76817" name="Rectangle 29"/>
          <p:cNvSpPr>
            <a:spLocks noChangeArrowheads="1"/>
          </p:cNvSpPr>
          <p:nvPr/>
        </p:nvSpPr>
        <p:spPr bwMode="auto">
          <a:xfrm>
            <a:off x="947738" y="3917950"/>
            <a:ext cx="3098800" cy="304800"/>
          </a:xfrm>
          <a:prstGeom prst="rect">
            <a:avLst/>
          </a:prstGeom>
          <a:solidFill>
            <a:srgbClr val="7DB4E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r>
              <a:rPr lang="en-US" sz="1200"/>
              <a:t>ICE EI Interface Description Language</a:t>
            </a:r>
          </a:p>
        </p:txBody>
      </p:sp>
      <p:sp>
        <p:nvSpPr>
          <p:cNvPr id="76818" name="Rectangle 33"/>
          <p:cNvSpPr>
            <a:spLocks noChangeArrowheads="1"/>
          </p:cNvSpPr>
          <p:nvPr/>
        </p:nvSpPr>
        <p:spPr bwMode="auto">
          <a:xfrm>
            <a:off x="957263" y="2211388"/>
            <a:ext cx="3098800" cy="304800"/>
          </a:xfrm>
          <a:prstGeom prst="rect">
            <a:avLst/>
          </a:prstGeom>
          <a:solidFill>
            <a:srgbClr val="7DB4E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r>
              <a:rPr lang="en-US" sz="1200"/>
              <a:t>ICE App Code Language / Virtual Machine</a:t>
            </a:r>
          </a:p>
        </p:txBody>
      </p:sp>
      <p:cxnSp>
        <p:nvCxnSpPr>
          <p:cNvPr id="76819" name="Straight Connector 43"/>
          <p:cNvCxnSpPr>
            <a:cxnSpLocks noChangeShapeType="1"/>
          </p:cNvCxnSpPr>
          <p:nvPr/>
        </p:nvCxnSpPr>
        <p:spPr bwMode="auto">
          <a:xfrm rot="16200000" flipV="1">
            <a:off x="1727995" y="5072856"/>
            <a:ext cx="354012" cy="244475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miter lim="800000"/>
            <a:headEnd/>
            <a:tailEnd/>
          </a:ln>
        </p:spPr>
      </p:cxnSp>
      <p:cxnSp>
        <p:nvCxnSpPr>
          <p:cNvPr id="76820" name="Straight Connector 45"/>
          <p:cNvCxnSpPr>
            <a:cxnSpLocks noChangeShapeType="1"/>
            <a:stCxn id="76831" idx="0"/>
            <a:endCxn id="76808" idx="2"/>
          </p:cNvCxnSpPr>
          <p:nvPr/>
        </p:nvCxnSpPr>
        <p:spPr bwMode="auto">
          <a:xfrm rot="16200000" flipV="1">
            <a:off x="3500437" y="5195888"/>
            <a:ext cx="233363" cy="14288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miter lim="800000"/>
            <a:headEnd/>
            <a:tailEnd/>
          </a:ln>
        </p:spPr>
      </p:cxnSp>
      <p:cxnSp>
        <p:nvCxnSpPr>
          <p:cNvPr id="76821" name="Straight Connector 48"/>
          <p:cNvCxnSpPr>
            <a:cxnSpLocks noChangeShapeType="1"/>
          </p:cNvCxnSpPr>
          <p:nvPr/>
        </p:nvCxnSpPr>
        <p:spPr bwMode="auto">
          <a:xfrm rot="16200000" flipV="1">
            <a:off x="3425826" y="4330700"/>
            <a:ext cx="234950" cy="15875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miter lim="800000"/>
            <a:headEnd/>
            <a:tailEnd/>
          </a:ln>
        </p:spPr>
      </p:cxnSp>
      <p:cxnSp>
        <p:nvCxnSpPr>
          <p:cNvPr id="76822" name="Straight Connector 49"/>
          <p:cNvCxnSpPr>
            <a:cxnSpLocks noChangeShapeType="1"/>
          </p:cNvCxnSpPr>
          <p:nvPr/>
        </p:nvCxnSpPr>
        <p:spPr bwMode="auto">
          <a:xfrm rot="16200000" flipV="1">
            <a:off x="1378744" y="4290219"/>
            <a:ext cx="233363" cy="15875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miter lim="800000"/>
            <a:headEnd/>
            <a:tailEnd/>
          </a:ln>
        </p:spPr>
      </p:cxnSp>
      <p:cxnSp>
        <p:nvCxnSpPr>
          <p:cNvPr id="76823" name="Straight Connector 50"/>
          <p:cNvCxnSpPr>
            <a:cxnSpLocks noChangeShapeType="1"/>
          </p:cNvCxnSpPr>
          <p:nvPr/>
        </p:nvCxnSpPr>
        <p:spPr bwMode="auto">
          <a:xfrm rot="16200000" flipV="1">
            <a:off x="2341563" y="3778250"/>
            <a:ext cx="233362" cy="14288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miter lim="800000"/>
            <a:headEnd/>
            <a:tailEnd/>
          </a:ln>
        </p:spPr>
      </p:cxnSp>
      <p:cxnSp>
        <p:nvCxnSpPr>
          <p:cNvPr id="76824" name="Straight Connector 51"/>
          <p:cNvCxnSpPr>
            <a:cxnSpLocks noChangeShapeType="1"/>
          </p:cNvCxnSpPr>
          <p:nvPr/>
        </p:nvCxnSpPr>
        <p:spPr bwMode="auto">
          <a:xfrm rot="16200000" flipV="1">
            <a:off x="2314576" y="2806700"/>
            <a:ext cx="233362" cy="14287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miter lim="800000"/>
            <a:headEnd/>
            <a:tailEnd/>
          </a:ln>
        </p:spPr>
      </p:cxnSp>
      <p:cxnSp>
        <p:nvCxnSpPr>
          <p:cNvPr id="76825" name="Straight Connector 52"/>
          <p:cNvCxnSpPr>
            <a:cxnSpLocks noChangeShapeType="1"/>
          </p:cNvCxnSpPr>
          <p:nvPr/>
        </p:nvCxnSpPr>
        <p:spPr bwMode="auto">
          <a:xfrm rot="16200000" flipV="1">
            <a:off x="2413794" y="2553494"/>
            <a:ext cx="233363" cy="15875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miter lim="800000"/>
            <a:headEnd/>
            <a:tailEnd/>
          </a:ln>
        </p:spPr>
      </p:cxnSp>
      <p:cxnSp>
        <p:nvCxnSpPr>
          <p:cNvPr id="76826" name="Straight Connector 53"/>
          <p:cNvCxnSpPr>
            <a:cxnSpLocks noChangeShapeType="1"/>
          </p:cNvCxnSpPr>
          <p:nvPr/>
        </p:nvCxnSpPr>
        <p:spPr bwMode="auto">
          <a:xfrm rot="16200000" flipV="1">
            <a:off x="1150144" y="2088356"/>
            <a:ext cx="234950" cy="14288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miter lim="800000"/>
            <a:headEnd/>
            <a:tailEnd/>
          </a:ln>
        </p:spPr>
      </p:cxnSp>
      <p:cxnSp>
        <p:nvCxnSpPr>
          <p:cNvPr id="76827" name="Straight Connector 54"/>
          <p:cNvCxnSpPr>
            <a:cxnSpLocks noChangeShapeType="1"/>
          </p:cNvCxnSpPr>
          <p:nvPr/>
        </p:nvCxnSpPr>
        <p:spPr bwMode="auto">
          <a:xfrm rot="16200000" flipV="1">
            <a:off x="1801812" y="2093913"/>
            <a:ext cx="233363" cy="14288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miter lim="800000"/>
            <a:headEnd/>
            <a:tailEnd/>
          </a:ln>
        </p:spPr>
      </p:cxnSp>
      <p:cxnSp>
        <p:nvCxnSpPr>
          <p:cNvPr id="76828" name="Straight Connector 55"/>
          <p:cNvCxnSpPr>
            <a:cxnSpLocks noChangeShapeType="1"/>
          </p:cNvCxnSpPr>
          <p:nvPr/>
        </p:nvCxnSpPr>
        <p:spPr bwMode="auto">
          <a:xfrm rot="16200000" flipV="1">
            <a:off x="3118644" y="2093119"/>
            <a:ext cx="233363" cy="15875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miter lim="800000"/>
            <a:headEnd/>
            <a:tailEnd/>
          </a:ln>
        </p:spPr>
      </p:cxnSp>
      <p:sp>
        <p:nvSpPr>
          <p:cNvPr id="35" name="Text Box 151"/>
          <p:cNvSpPr txBox="1">
            <a:spLocks noChangeArrowheads="1"/>
          </p:cNvSpPr>
          <p:nvPr/>
        </p:nvSpPr>
        <p:spPr bwMode="auto">
          <a:xfrm>
            <a:off x="4618038" y="1178480"/>
            <a:ext cx="4210050" cy="738664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smtClean="0"/>
              <a:t>Envisioned platform-based systems, when built following proper systems engineering principles </a:t>
            </a:r>
            <a:r>
              <a:rPr lang="en-US" sz="1400" smtClean="0"/>
              <a:t>have architectures that must be precisely defined 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4494881" y="5497417"/>
            <a:ext cx="4516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1" dirty="0" smtClean="0"/>
              <a:t>Need: </a:t>
            </a:r>
            <a:r>
              <a:rPr lang="en-US" sz="1600" i="1" dirty="0" smtClean="0"/>
              <a:t>Risk management requires rigorous description of platform/system architectures that adequately capture interoperability solutions.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5013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Key Solution Approaches and Benefits </a:t>
            </a:r>
            <a:r>
              <a:rPr lang="en-US" sz="3600" smtClean="0"/>
              <a:t>to Stakeholders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Capture architecture and interfaces in formal modeling language</a:t>
            </a:r>
          </a:p>
          <a:p>
            <a:pPr lvl="1"/>
            <a:r>
              <a:rPr lang="en-US" sz="1800" b="1" dirty="0" smtClean="0"/>
              <a:t>Benefits:</a:t>
            </a:r>
            <a:r>
              <a:rPr lang="en-US" sz="1800" dirty="0" smtClean="0"/>
              <a:t> clarifies boundaries/responsibilities, avoids integration mismatches, provides scaffolding for detailed analysis information</a:t>
            </a:r>
            <a:endParaRPr lang="en-US" sz="1800" b="1" dirty="0" smtClean="0"/>
          </a:p>
          <a:p>
            <a:r>
              <a:rPr lang="en-US" sz="2000" dirty="0" smtClean="0"/>
              <a:t>Perform risk analysis using architecture integrated annotations and automated tool support</a:t>
            </a:r>
          </a:p>
          <a:p>
            <a:pPr lvl="1"/>
            <a:r>
              <a:rPr lang="en-US" sz="1800" b="1" dirty="0" smtClean="0"/>
              <a:t>Benefits: </a:t>
            </a:r>
            <a:r>
              <a:rPr lang="en-US" sz="1800" dirty="0" smtClean="0"/>
              <a:t>strong traceability/consistency, automated discovery of dependences and causality chains</a:t>
            </a:r>
          </a:p>
          <a:p>
            <a:r>
              <a:rPr lang="en-US" sz="2000" dirty="0" smtClean="0"/>
              <a:t>Document risk controls using architecture-integrated annotations</a:t>
            </a:r>
          </a:p>
          <a:p>
            <a:pPr lvl="1"/>
            <a:r>
              <a:rPr lang="en-US" sz="1800" b="1" dirty="0" smtClean="0"/>
              <a:t>Benefits: </a:t>
            </a:r>
            <a:r>
              <a:rPr lang="en-US" sz="1800" dirty="0" smtClean="0"/>
              <a:t>directly links causes/hazards to risk controls, guides testing and evaluation</a:t>
            </a:r>
          </a:p>
          <a:p>
            <a:r>
              <a:rPr lang="en-US" sz="2000" dirty="0" smtClean="0"/>
              <a:t>Use automated report generation to generate documentation supporting risk management disclosures and third-party regulatory review</a:t>
            </a:r>
          </a:p>
          <a:p>
            <a:pPr lvl="1"/>
            <a:r>
              <a:rPr lang="en-US" sz="1800" b="1" dirty="0" smtClean="0"/>
              <a:t>Benefits:</a:t>
            </a:r>
            <a:r>
              <a:rPr lang="en-US" sz="1800" dirty="0" smtClean="0"/>
              <a:t> report information with multiple views and abstractions, strong traceability to architecture, implemented controls, and 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30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Medical Devices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053" y="1489688"/>
            <a:ext cx="2600184" cy="1733456"/>
          </a:xfrm>
          <a:prstGeom prst="rect">
            <a:avLst/>
          </a:prstGeom>
        </p:spPr>
      </p:pic>
      <p:sp>
        <p:nvSpPr>
          <p:cNvPr id="8" name="Text Box 151"/>
          <p:cNvSpPr txBox="1">
            <a:spLocks noChangeArrowheads="1"/>
          </p:cNvSpPr>
          <p:nvPr/>
        </p:nvSpPr>
        <p:spPr bwMode="auto">
          <a:xfrm>
            <a:off x="268119" y="1099324"/>
            <a:ext cx="8483600" cy="40011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x-none" sz="2000" i="1" dirty="0" smtClean="0"/>
              <a:t>What does the future look like?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27529" y="1704636"/>
            <a:ext cx="438374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kern="0" dirty="0" smtClean="0"/>
              <a:t>Heterogeneous systems</a:t>
            </a:r>
          </a:p>
          <a:p>
            <a:pPr lvl="1"/>
            <a:r>
              <a:rPr lang="en-US" sz="1800" kern="0" dirty="0" smtClean="0"/>
              <a:t>Components of the system are produced by multiple vendors</a:t>
            </a:r>
          </a:p>
          <a:p>
            <a:pPr lvl="1"/>
            <a:endParaRPr lang="en-US" sz="1800" kern="0" dirty="0" smtClean="0"/>
          </a:p>
          <a:p>
            <a:r>
              <a:rPr lang="en-US" sz="2200" kern="0" dirty="0" smtClean="0"/>
              <a:t>Platform based systems</a:t>
            </a:r>
          </a:p>
          <a:p>
            <a:endParaRPr lang="en-US" sz="2200" kern="0" dirty="0" smtClean="0"/>
          </a:p>
          <a:p>
            <a:r>
              <a:rPr lang="en-US" sz="2200" kern="0" dirty="0" smtClean="0"/>
              <a:t>Interoperability of devices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76" y="2612895"/>
            <a:ext cx="2661338" cy="1490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525" y="3788037"/>
            <a:ext cx="2399356" cy="13516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216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19"/>
    </mc:Choice>
    <mc:Fallback xmlns="">
      <p:transition spd="slow" advTm="28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5210978"/>
            <a:ext cx="8153400" cy="1189822"/>
          </a:xfrm>
        </p:spPr>
        <p:txBody>
          <a:bodyPr/>
          <a:lstStyle/>
          <a:p>
            <a:r>
              <a:rPr lang="en-US" sz="2000" dirty="0" smtClean="0"/>
              <a:t>Full support for risk management (e.g., as needed by IEC 80001) benefits from modeling Point-of-Care (</a:t>
            </a:r>
            <a:r>
              <a:rPr lang="en-US" sz="2000" dirty="0" err="1" smtClean="0"/>
              <a:t>PoC</a:t>
            </a:r>
            <a:r>
              <a:rPr lang="en-US" sz="2000" dirty="0" smtClean="0"/>
              <a:t>) interoperability as well as the broader hospital network</a:t>
            </a:r>
          </a:p>
          <a:p>
            <a:r>
              <a:rPr lang="en-US" sz="2000" dirty="0" smtClean="0"/>
              <a:t>For this presentation, we will focus on </a:t>
            </a:r>
            <a:r>
              <a:rPr lang="en-US" sz="2000" dirty="0" err="1" smtClean="0"/>
              <a:t>PoC</a:t>
            </a:r>
            <a:r>
              <a:rPr lang="en-US" sz="2000" dirty="0" smtClean="0"/>
              <a:t> concepts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0" y="1511796"/>
            <a:ext cx="7447403" cy="36530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376" y="1311007"/>
            <a:ext cx="1633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Hospital Organization</a:t>
            </a:r>
            <a:endParaRPr 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6960004" y="1320188"/>
            <a:ext cx="107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Point-of-Care</a:t>
            </a:r>
            <a:endParaRPr lang="en-US" sz="1200" dirty="0"/>
          </a:p>
        </p:txBody>
      </p:sp>
      <p:sp>
        <p:nvSpPr>
          <p:cNvPr id="8" name="Left-Right Arrow 7"/>
          <p:cNvSpPr/>
          <p:nvPr/>
        </p:nvSpPr>
        <p:spPr bwMode="auto">
          <a:xfrm>
            <a:off x="2456762" y="1344058"/>
            <a:ext cx="4483865" cy="231354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Stakeholder Responsibilities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34" y="1421175"/>
            <a:ext cx="5278505" cy="495208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1938968" y="4891489"/>
            <a:ext cx="1454227" cy="892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1184" y="5673686"/>
            <a:ext cx="2027103" cy="829371"/>
            <a:chOff x="-8046720" y="4812391"/>
            <a:chExt cx="2528309" cy="842849"/>
          </a:xfrm>
        </p:grpSpPr>
        <p:sp>
          <p:nvSpPr>
            <p:cNvPr id="6" name="Text Box 12"/>
            <p:cNvSpPr txBox="1">
              <a:spLocks noChangeArrowheads="1"/>
            </p:cNvSpPr>
            <p:nvPr/>
          </p:nvSpPr>
          <p:spPr bwMode="auto">
            <a:xfrm>
              <a:off x="-8046720" y="5060962"/>
              <a:ext cx="2047381" cy="59427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 dirty="0" smtClean="0"/>
                <a:t>PCA Pump Manufacturer </a:t>
              </a:r>
              <a:endParaRPr lang="en-US" sz="1600" dirty="0"/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 flipH="1">
              <a:off x="-5946664" y="4812391"/>
              <a:ext cx="428253" cy="33400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auto">
          <a:xfrm>
            <a:off x="3501527" y="4867619"/>
            <a:ext cx="1378945" cy="892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708311" y="5651652"/>
            <a:ext cx="1863688" cy="1036855"/>
            <a:chOff x="-8046720" y="4601535"/>
            <a:chExt cx="2324489" cy="1053705"/>
          </a:xfrm>
        </p:grpSpPr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-8046720" y="5060962"/>
              <a:ext cx="2047381" cy="59427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 dirty="0" err="1" smtClean="0"/>
                <a:t>Capnometer</a:t>
              </a:r>
              <a:endParaRPr lang="en-US" sz="1600" dirty="0" smtClean="0"/>
            </a:p>
            <a:p>
              <a:pPr algn="l"/>
              <a:r>
                <a:rPr lang="en-US" sz="1600" dirty="0" smtClean="0"/>
                <a:t>Manufacturer </a:t>
              </a:r>
              <a:endParaRPr lang="en-US" sz="1600" dirty="0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-5946664" y="4601535"/>
              <a:ext cx="224433" cy="54486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71710" y="5684702"/>
            <a:ext cx="1641513" cy="990953"/>
            <a:chOff x="-8046720" y="4648184"/>
            <a:chExt cx="2047381" cy="1007057"/>
          </a:xfrm>
        </p:grpSpPr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-8046720" y="5060963"/>
              <a:ext cx="2047381" cy="59427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 dirty="0" smtClean="0"/>
                <a:t>Pulse Oximeter</a:t>
              </a:r>
            </a:p>
            <a:p>
              <a:pPr algn="l"/>
              <a:r>
                <a:rPr lang="en-US" sz="1600" dirty="0" smtClean="0"/>
                <a:t>Manufacturer</a:t>
              </a:r>
              <a:endParaRPr lang="en-US" sz="1600" dirty="0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-7602432" y="4648184"/>
              <a:ext cx="261074" cy="4366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15" name="Oval 14"/>
          <p:cNvSpPr/>
          <p:nvPr/>
        </p:nvSpPr>
        <p:spPr bwMode="auto">
          <a:xfrm>
            <a:off x="4832731" y="4854766"/>
            <a:ext cx="1378945" cy="892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541923" y="2429220"/>
            <a:ext cx="809741" cy="892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329630" y="2067892"/>
            <a:ext cx="3585988" cy="730392"/>
            <a:chOff x="-10471971" y="5060963"/>
            <a:chExt cx="4472632" cy="742261"/>
          </a:xfrm>
        </p:grpSpPr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-8046720" y="5060963"/>
              <a:ext cx="2047381" cy="59427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 dirty="0" smtClean="0"/>
                <a:t>App</a:t>
              </a:r>
            </a:p>
            <a:p>
              <a:pPr algn="l"/>
              <a:r>
                <a:rPr lang="en-US" sz="1600" dirty="0" smtClean="0"/>
                <a:t>Manufacturer</a:t>
              </a:r>
              <a:endParaRPr lang="en-US" sz="1600" dirty="0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V="1">
              <a:off x="-10471971" y="5411367"/>
              <a:ext cx="2377161" cy="39185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79094" y="1757582"/>
            <a:ext cx="1703942" cy="1492395"/>
            <a:chOff x="-8046720" y="5060963"/>
            <a:chExt cx="2125246" cy="1516647"/>
          </a:xfrm>
        </p:grpSpPr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-8046720" y="5060963"/>
              <a:ext cx="2047381" cy="59427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 dirty="0" smtClean="0"/>
                <a:t>Platform (MAP)</a:t>
              </a:r>
            </a:p>
            <a:p>
              <a:pPr algn="l"/>
              <a:r>
                <a:rPr lang="en-US" sz="1600" dirty="0" smtClean="0"/>
                <a:t>Manufacturer</a:t>
              </a:r>
              <a:endParaRPr lang="en-US" sz="1600" dirty="0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flipH="1" flipV="1">
              <a:off x="-6322246" y="5680070"/>
              <a:ext cx="400772" cy="8975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2236424" y="1619479"/>
            <a:ext cx="3800819" cy="3150825"/>
          </a:xfrm>
          <a:prstGeom prst="rect">
            <a:avLst/>
          </a:prstGeom>
          <a:noFill/>
          <a:ln w="38100" cap="flat" cmpd="sng" algn="ctr">
            <a:solidFill>
              <a:srgbClr val="FF3B4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8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SSCATE Process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497" y="1248579"/>
            <a:ext cx="8153400" cy="4876800"/>
          </a:xfrm>
        </p:spPr>
        <p:txBody>
          <a:bodyPr/>
          <a:lstStyle/>
          <a:p>
            <a:r>
              <a:rPr lang="en-US" sz="2000" dirty="0" smtClean="0"/>
              <a:t>Build System Model</a:t>
            </a:r>
          </a:p>
          <a:p>
            <a:pPr lvl="1"/>
            <a:r>
              <a:rPr lang="is-IS" sz="1800" dirty="0" smtClean="0"/>
              <a:t>…using Architecture Analysis and Design Language (AADL)</a:t>
            </a:r>
          </a:p>
          <a:p>
            <a:pPr lvl="1"/>
            <a:r>
              <a:rPr lang="is-IS" sz="1800" dirty="0" smtClean="0"/>
              <a:t>Include supporting context: networks, clinicians</a:t>
            </a:r>
          </a:p>
          <a:p>
            <a:r>
              <a:rPr lang="is-IS" sz="2000" dirty="0" smtClean="0"/>
              <a:t>Define notions of harm, hazards, hazardous situations</a:t>
            </a:r>
          </a:p>
          <a:p>
            <a:r>
              <a:rPr lang="is-IS" sz="2000" dirty="0" smtClean="0"/>
              <a:t>Model dependences, focusing on control loops</a:t>
            </a:r>
          </a:p>
          <a:p>
            <a:pPr lvl="1"/>
            <a:r>
              <a:rPr lang="en-US" sz="1800" dirty="0" smtClean="0"/>
              <a:t>S</a:t>
            </a:r>
            <a:r>
              <a:rPr lang="is-IS" sz="1800" dirty="0" smtClean="0"/>
              <a:t>ensors, actuators, controllers, connections (high-lighting interoperability)</a:t>
            </a:r>
          </a:p>
          <a:p>
            <a:r>
              <a:rPr lang="en-US" sz="2000" dirty="0"/>
              <a:t>For each component / link </a:t>
            </a:r>
            <a:r>
              <a:rPr lang="en-US" sz="2000" dirty="0" smtClean="0"/>
              <a:t>along control </a:t>
            </a:r>
            <a:r>
              <a:rPr lang="en-US" sz="2000" dirty="0"/>
              <a:t>path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smtClean="0"/>
              <a:t>What </a:t>
            </a:r>
            <a:r>
              <a:rPr lang="en-US" sz="1800" dirty="0"/>
              <a:t>conditions </a:t>
            </a:r>
            <a:r>
              <a:rPr lang="en-US" sz="1800" dirty="0" smtClean="0"/>
              <a:t>(faults, errors) can </a:t>
            </a:r>
            <a:r>
              <a:rPr lang="en-US" sz="1800" dirty="0"/>
              <a:t>cause the hazards? – include </a:t>
            </a:r>
            <a:r>
              <a:rPr lang="en-US" sz="1800" dirty="0" smtClean="0"/>
              <a:t>security</a:t>
            </a:r>
          </a:p>
          <a:p>
            <a:pPr lvl="1"/>
            <a:r>
              <a:rPr lang="en-US" sz="1800" dirty="0" smtClean="0"/>
              <a:t>What </a:t>
            </a:r>
            <a:r>
              <a:rPr lang="en-US" sz="1800" dirty="0"/>
              <a:t>constraints can mitigate the hazards</a:t>
            </a:r>
            <a:r>
              <a:rPr lang="en-US" sz="1800" dirty="0" smtClean="0"/>
              <a:t>? And how can these be mapped into risk control design?</a:t>
            </a:r>
          </a:p>
          <a:p>
            <a:pPr lvl="1"/>
            <a:r>
              <a:rPr lang="en-US" sz="1800" dirty="0" smtClean="0"/>
              <a:t>How </a:t>
            </a:r>
            <a:r>
              <a:rPr lang="en-US" sz="1800" dirty="0"/>
              <a:t>do the hazards / constraints propagate to other components? </a:t>
            </a:r>
            <a:endParaRPr lang="en-US" sz="1800" dirty="0" smtClean="0"/>
          </a:p>
          <a:p>
            <a:r>
              <a:rPr lang="en-US" sz="2000" dirty="0" smtClean="0"/>
              <a:t>Produce </a:t>
            </a:r>
            <a:r>
              <a:rPr lang="en-US" sz="2000" dirty="0"/>
              <a:t>security and safety </a:t>
            </a:r>
            <a:r>
              <a:rPr lang="en-US" sz="2000" dirty="0" smtClean="0"/>
              <a:t>reports and information for disclosure agreements that can be shared between stakeholders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961839" y="6378767"/>
            <a:ext cx="6972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We will illustrate these concepts using a simplified model of the </a:t>
            </a:r>
            <a:r>
              <a:rPr lang="en-US" sz="1400" i="1" smtClean="0"/>
              <a:t>interoperable system.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133768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" t="-150029" r="-6363" b="150029"/>
          <a:stretch/>
        </p:blipFill>
        <p:spPr>
          <a:xfrm>
            <a:off x="448056" y="2587752"/>
            <a:ext cx="9144000" cy="1807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PCA MSIS </a:t>
            </a:r>
            <a:r>
              <a:rPr lang="en-US" sz="3600" smtClean="0"/>
              <a:t>Model Graphical Overview 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75641" y="1399142"/>
            <a:ext cx="621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Insert graphical view of the the model – showing both hardware / software and bindings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-170540" r="-6753" b="170540"/>
          <a:stretch/>
        </p:blipFill>
        <p:spPr>
          <a:xfrm>
            <a:off x="448056" y="2587752"/>
            <a:ext cx="9144000" cy="1807939"/>
          </a:xfrm>
          <a:prstGeom prst="rect">
            <a:avLst/>
          </a:prstGeom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759153" y="1888307"/>
            <a:ext cx="2045007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smtClean="0"/>
              <a:t>Logical Components</a:t>
            </a:r>
            <a:endParaRPr lang="en-US" sz="1600" dirty="0"/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3235952" y="1888307"/>
            <a:ext cx="2281227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smtClean="0"/>
              <a:t>Hardware Components</a:t>
            </a:r>
            <a:endParaRPr lang="en-US" sz="1600" dirty="0"/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5948972" y="1897698"/>
            <a:ext cx="1320508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smtClean="0"/>
              <a:t>Connections</a:t>
            </a:r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43" r="-901"/>
          <a:stretch/>
        </p:blipFill>
        <p:spPr>
          <a:xfrm>
            <a:off x="0" y="2514600"/>
            <a:ext cx="9144000" cy="18079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43" r="-901"/>
          <a:stretch/>
        </p:blipFill>
        <p:spPr>
          <a:xfrm>
            <a:off x="0" y="2514600"/>
            <a:ext cx="9144000" cy="18079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43" r="-901"/>
          <a:stretch/>
        </p:blipFill>
        <p:spPr>
          <a:xfrm>
            <a:off x="0" y="2514600"/>
            <a:ext cx="9144000" cy="180793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209801" y="3657601"/>
            <a:ext cx="1493520" cy="1633698"/>
            <a:chOff x="-8132620" y="3994996"/>
            <a:chExt cx="1862797" cy="1660246"/>
          </a:xfrm>
        </p:grpSpPr>
        <p:sp>
          <p:nvSpPr>
            <p:cNvPr id="29" name="Text Box 12"/>
            <p:cNvSpPr txBox="1">
              <a:spLocks noChangeArrowheads="1"/>
            </p:cNvSpPr>
            <p:nvPr/>
          </p:nvSpPr>
          <p:spPr bwMode="auto">
            <a:xfrm>
              <a:off x="-8046720" y="5060964"/>
              <a:ext cx="1776897" cy="59427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 dirty="0" smtClean="0"/>
                <a:t>Bindings </a:t>
              </a:r>
              <a:r>
                <a:rPr lang="en-US" sz="1600" smtClean="0"/>
                <a:t>&amp; Infallible links</a:t>
              </a:r>
              <a:endParaRPr lang="en-US" sz="1600" dirty="0"/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-8132620" y="3994996"/>
              <a:ext cx="1073959" cy="106596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245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9" grpId="0" animBg="1"/>
      <p:bldP spid="19" grpId="1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PCA MSIS </a:t>
            </a:r>
            <a:r>
              <a:rPr lang="en-US" sz="3600" smtClean="0"/>
              <a:t>Model Graphical Overview 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75641" y="1399142"/>
            <a:ext cx="621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Insert graphical view of the the model – showing both hardware / software and bindings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6" y="1760220"/>
            <a:ext cx="8624628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0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Textual Definition of </a:t>
            </a:r>
            <a:br>
              <a:rPr lang="en-US" sz="3200" smtClean="0"/>
            </a:br>
            <a:r>
              <a:rPr lang="en-US" sz="3200" smtClean="0"/>
              <a:t>Top-Level Components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36AB1B-2066-499F-AFAD-BB8C5515CEE9}"/>
              </a:ext>
            </a:extLst>
          </p:cNvPr>
          <p:cNvSpPr txBox="1">
            <a:spLocks/>
          </p:cNvSpPr>
          <p:nvPr/>
        </p:nvSpPr>
        <p:spPr>
          <a:xfrm>
            <a:off x="584582" y="1894900"/>
            <a:ext cx="8330524" cy="474505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system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implementation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PCA_PulseOx.impl</a:t>
            </a:r>
            <a:endParaRPr lang="en-US" sz="1500" b="1" kern="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Wingdings" charset="2"/>
              <a:buNone/>
            </a:pP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  subcomponents</a:t>
            </a:r>
          </a:p>
          <a:p>
            <a:pPr marL="0" indent="0">
              <a:buNone/>
            </a:pPr>
            <a:r>
              <a:rPr lang="en-US" sz="1500" b="1" kern="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      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--</a:t>
            </a:r>
            <a:r>
              <a:rPr lang="en-US" sz="1500" b="1" kern="0" dirty="0">
                <a:solidFill>
                  <a:srgbClr val="3F7F5F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Logical Components</a:t>
            </a:r>
            <a:endParaRPr lang="en-US" sz="1500" b="1" kern="0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marL="0" indent="0">
              <a:buFont typeface="Wingdings" charset="2"/>
              <a:buNone/>
            </a:pPr>
            <a:r>
              <a:rPr lang="en-US" sz="15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PCA: </a:t>
            </a: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device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PCA.impl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			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--PCA pump</a:t>
            </a:r>
          </a:p>
          <a:p>
            <a:pPr marL="0" indent="0">
              <a:buFont typeface="Wingdings" charset="2"/>
              <a:buNone/>
            </a:pPr>
            <a:r>
              <a:rPr lang="en-US" sz="15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500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PulseOx</a:t>
            </a:r>
            <a:r>
              <a:rPr lang="en-US" sz="15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device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PulseOx.impl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		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--Pulse </a:t>
            </a:r>
            <a:r>
              <a:rPr lang="en-US" sz="1500" b="1" u="sng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Oximeter</a:t>
            </a:r>
          </a:p>
          <a:p>
            <a:pPr marL="0" indent="0">
              <a:buFont typeface="Wingdings" charset="2"/>
              <a:buNone/>
            </a:pPr>
            <a:r>
              <a:rPr lang="en-US" sz="15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App: </a:t>
            </a: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process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Application.impl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	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--Control Application</a:t>
            </a:r>
          </a:p>
          <a:p>
            <a:pPr marL="0" indent="0">
              <a:buFont typeface="Wingdings" charset="2"/>
              <a:buNone/>
            </a:pPr>
            <a:r>
              <a:rPr lang="en-US" sz="1500" b="1" kern="0" dirty="0">
                <a:solidFill>
                  <a:srgbClr val="3F7F5F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       -- Physical/Resource Layer</a:t>
            </a:r>
            <a:endParaRPr lang="en-US" sz="1500" b="1" u="sng" kern="0" dirty="0" smtClean="0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marL="0" indent="0">
              <a:buFont typeface="Wingdings" charset="2"/>
              <a:buNone/>
            </a:pPr>
            <a:r>
              <a:rPr lang="en-US" sz="15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MAP: </a:t>
            </a: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processor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PCA_Example_Hardware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5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MAP.impl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--Medical 		    				Application Platform</a:t>
            </a:r>
          </a:p>
          <a:p>
            <a:pPr marL="0" indent="0">
              <a:buFont typeface="Wingdings" charset="2"/>
              <a:buNone/>
            </a:pPr>
            <a:r>
              <a:rPr lang="en-US" sz="15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500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Device_Network</a:t>
            </a:r>
            <a:r>
              <a:rPr lang="en-US" sz="15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bus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PCA_Example_Hardware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5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Device_Network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500" kern="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Wingdings" charset="2"/>
              <a:buNone/>
            </a:pPr>
            <a:r>
              <a:rPr lang="en-US" sz="15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Tube: </a:t>
            </a: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bus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PCA_Example_Hardware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::Tube; 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--IV tube from PCA 						pump to patient</a:t>
            </a:r>
          </a:p>
          <a:p>
            <a:pPr marL="0" indent="0">
              <a:buFont typeface="Wingdings" charset="2"/>
              <a:buNone/>
            </a:pPr>
            <a:r>
              <a:rPr lang="en-US" sz="15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Wire: </a:t>
            </a: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bus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PCA_Example_Hardware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::Wire; 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--</a:t>
            </a:r>
            <a:r>
              <a:rPr lang="en-US" sz="1500" b="1" kern="0" dirty="0" err="1" smtClean="0">
                <a:solidFill>
                  <a:srgbClr val="3F7F5F"/>
                </a:solidFill>
                <a:latin typeface="Courier New" panose="02070309020205020404" pitchFamily="49" charset="0"/>
              </a:rPr>
              <a:t>Fingerclip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 wire 						from patient to pulse 						oximeter</a:t>
            </a:r>
          </a:p>
          <a:p>
            <a:pPr marL="0" indent="0">
              <a:buNone/>
            </a:pP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        </a:t>
            </a:r>
            <a:r>
              <a:rPr lang="en-US" sz="1500" b="1" kern="0" dirty="0">
                <a:solidFill>
                  <a:srgbClr val="3F7F5F"/>
                </a:solidFill>
                <a:latin typeface="Courier New" panose="02070309020205020404" pitchFamily="49" charset="0"/>
              </a:rPr>
              <a:t>-- 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Immediate System </a:t>
            </a:r>
            <a:r>
              <a:rPr lang="en-US" sz="1500" b="1" kern="0" dirty="0">
                <a:solidFill>
                  <a:srgbClr val="3F7F5F"/>
                </a:solidFill>
                <a:latin typeface="Courier New" panose="02070309020205020404" pitchFamily="49" charset="0"/>
              </a:rPr>
              <a:t>C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ontext</a:t>
            </a:r>
          </a:p>
          <a:p>
            <a:pPr marL="0" indent="0">
              <a:buFont typeface="Wingdings" charset="2"/>
              <a:buNone/>
            </a:pPr>
            <a:r>
              <a:rPr lang="en-US" sz="15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Patient: </a:t>
            </a:r>
            <a:r>
              <a:rPr lang="en-US" sz="15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system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5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Patient.impl</a:t>
            </a:r>
            <a:r>
              <a:rPr lang="en-US" sz="15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		</a:t>
            </a:r>
            <a:r>
              <a:rPr lang="en-US" sz="1500" b="1" kern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--Patient</a:t>
            </a:r>
          </a:p>
          <a:p>
            <a:pPr marL="0" indent="0">
              <a:buFont typeface="Wingdings" charset="2"/>
              <a:buNone/>
            </a:pPr>
            <a:endParaRPr lang="en-US" sz="1500" b="1" kern="0" dirty="0" smtClean="0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endParaRPr lang="en-US" kern="0" dirty="0" smtClean="0">
              <a:latin typeface="Courier New" panose="02070309020205020404" pitchFamily="49" charset="0"/>
            </a:endParaRPr>
          </a:p>
          <a:p>
            <a:pPr marL="0" indent="0">
              <a:buFont typeface="Wingdings" charset="2"/>
              <a:buNone/>
            </a:pPr>
            <a:endParaRPr lang="en-US" kern="0" dirty="0" smtClean="0">
              <a:latin typeface="Courier New" panose="02070309020205020404" pitchFamily="49" charset="0"/>
            </a:endParaRPr>
          </a:p>
          <a:p>
            <a:endParaRPr lang="en-US" b="1" kern="0" dirty="0">
              <a:solidFill>
                <a:srgbClr val="7F0055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Text Box 151"/>
          <p:cNvSpPr txBox="1">
            <a:spLocks noChangeArrowheads="1"/>
          </p:cNvSpPr>
          <p:nvPr/>
        </p:nvSpPr>
        <p:spPr bwMode="auto">
          <a:xfrm>
            <a:off x="237705" y="1274534"/>
            <a:ext cx="8906295" cy="52322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smtClean="0"/>
              <a:t>AADL supports a textual representation that facilitates systems engineering – model elements drawn from common system features, types (with type checking) support consistency and </a:t>
            </a:r>
            <a:r>
              <a:rPr lang="en-US" sz="1400" smtClean="0"/>
              <a:t>facilitate integration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101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Modeling Data/Control Flow Across Interoperability Pathways</a:t>
            </a:r>
            <a:endParaRPr lang="en-US" sz="3200" dirty="0"/>
          </a:p>
        </p:txBody>
      </p:sp>
      <p:sp>
        <p:nvSpPr>
          <p:cNvPr id="4" name="Text Box 151"/>
          <p:cNvSpPr txBox="1">
            <a:spLocks noChangeArrowheads="1"/>
          </p:cNvSpPr>
          <p:nvPr/>
        </p:nvSpPr>
        <p:spPr bwMode="auto">
          <a:xfrm>
            <a:off x="237705" y="1252848"/>
            <a:ext cx="8906295" cy="83099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smtClean="0"/>
              <a:t>AADL component connections model the interoperability pathways between components.  These reflect the dependences and error propagation pathways that we will consider in our model-based hazard analysis.</a:t>
            </a:r>
            <a:endParaRPr lang="en-US" sz="1600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E36AB1B-2066-499F-AFAD-BB8C5515CEE9}"/>
              </a:ext>
            </a:extLst>
          </p:cNvPr>
          <p:cNvSpPr txBox="1">
            <a:spLocks/>
          </p:cNvSpPr>
          <p:nvPr/>
        </p:nvSpPr>
        <p:spPr>
          <a:xfrm>
            <a:off x="628650" y="3029639"/>
            <a:ext cx="7886700" cy="33808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8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connections</a:t>
            </a:r>
          </a:p>
          <a:p>
            <a:pPr marL="0" indent="0">
              <a:buFont typeface="Wingdings" charset="2"/>
              <a:buNone/>
            </a:pPr>
            <a:r>
              <a:rPr lang="en-US" sz="18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Blood_Sat</a:t>
            </a:r>
            <a:r>
              <a:rPr lang="en-US" sz="18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8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port</a:t>
            </a:r>
            <a:r>
              <a:rPr lang="en-US" sz="18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Patient.BloodSat</a:t>
            </a:r>
            <a:r>
              <a:rPr lang="en-US" sz="18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-&gt; 	</a:t>
            </a:r>
            <a:r>
              <a:rPr lang="en-US" sz="18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PulseOx.Saturation</a:t>
            </a:r>
            <a:r>
              <a:rPr lang="en-US" sz="18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800" b="1" kern="0" dirty="0" smtClean="0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marL="0" indent="0">
              <a:buFont typeface="Wingdings" charset="2"/>
              <a:buNone/>
            </a:pPr>
            <a:r>
              <a:rPr lang="en-US" sz="18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Report_SpO2: </a:t>
            </a:r>
            <a:r>
              <a:rPr lang="en-US" sz="18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port</a:t>
            </a:r>
            <a:r>
              <a:rPr lang="en-US" sz="18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PulseOx.SpO2 -&gt; App.SpO2;</a:t>
            </a:r>
            <a:endParaRPr lang="en-US" sz="1800" b="1" kern="0" dirty="0" smtClean="0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marL="0" indent="0">
              <a:buFont typeface="Wingdings" charset="2"/>
              <a:buNone/>
            </a:pPr>
            <a:r>
              <a:rPr lang="en-US" sz="18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Issue_Ticket</a:t>
            </a:r>
            <a:r>
              <a:rPr lang="en-US" sz="18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8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port</a:t>
            </a:r>
            <a:r>
              <a:rPr lang="en-US" sz="18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App.Ticket</a:t>
            </a:r>
            <a:r>
              <a:rPr lang="en-US" sz="18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-&gt; 		</a:t>
            </a:r>
            <a:r>
              <a:rPr lang="en-US" sz="18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PCA.control</a:t>
            </a:r>
            <a:r>
              <a:rPr lang="en-US" sz="18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800" b="1" kern="0" dirty="0" smtClean="0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marL="0" indent="0">
              <a:buFont typeface="Wingdings" charset="2"/>
              <a:buNone/>
            </a:pPr>
            <a:r>
              <a:rPr lang="en-US" sz="18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Infuse_Drug</a:t>
            </a:r>
            <a:r>
              <a:rPr lang="en-US" sz="1800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800" b="1" kern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port</a:t>
            </a:r>
            <a:r>
              <a:rPr lang="en-US" sz="18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PCA.infuse</a:t>
            </a:r>
            <a:r>
              <a:rPr lang="en-US" sz="18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-&gt; </a:t>
            </a:r>
            <a:r>
              <a:rPr lang="en-US" sz="1800" b="1" kern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Patient.Vein</a:t>
            </a:r>
            <a:r>
              <a:rPr lang="en-US" sz="1800" b="1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800" b="1" kern="0" dirty="0" smtClean="0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marL="0" indent="0">
              <a:buFont typeface="Wingdings" charset="2"/>
              <a:buNone/>
            </a:pPr>
            <a:endParaRPr lang="en-US" sz="1800" kern="0" dirty="0" smtClean="0">
              <a:latin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16055" y="2305090"/>
            <a:ext cx="3117774" cy="1649964"/>
            <a:chOff x="-8963637" y="3953559"/>
            <a:chExt cx="2964298" cy="3346520"/>
          </a:xfrm>
        </p:grpSpPr>
        <p:sp>
          <p:nvSpPr>
            <p:cNvPr id="7" name="Text Box 12"/>
            <p:cNvSpPr txBox="1">
              <a:spLocks noChangeArrowheads="1"/>
            </p:cNvSpPr>
            <p:nvPr/>
          </p:nvSpPr>
          <p:spPr bwMode="auto">
            <a:xfrm>
              <a:off x="-8046720" y="3953559"/>
              <a:ext cx="2047381" cy="28091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 dirty="0" smtClean="0"/>
                <a:t>Connections modeling device / app interoperability where we will need to consider interoperability </a:t>
              </a:r>
              <a:r>
                <a:rPr lang="en-US" sz="1400" dirty="0" err="1" smtClean="0"/>
                <a:t>failues</a:t>
              </a:r>
              <a:r>
                <a:rPr lang="en-US" sz="1400" dirty="0" smtClean="0"/>
                <a:t> in our hazard analysis</a:t>
              </a:r>
              <a:endParaRPr lang="en-US" sz="1400" dirty="0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 flipV="1">
              <a:off x="-8963637" y="5411365"/>
              <a:ext cx="868826" cy="188871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947452" y="3966074"/>
            <a:ext cx="5982158" cy="969484"/>
          </a:xfrm>
          <a:prstGeom prst="rect">
            <a:avLst/>
          </a:prstGeom>
          <a:noFill/>
          <a:ln w="38100" cap="flat" cmpd="sng" algn="ctr">
            <a:solidFill>
              <a:srgbClr val="FF3B4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0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0" y="4724399"/>
            <a:ext cx="5577840" cy="1281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Modeling Data/Control Flow Across Interoperability Pathways</a:t>
            </a:r>
            <a:endParaRPr lang="en-US" sz="3200" dirty="0"/>
          </a:p>
        </p:txBody>
      </p:sp>
      <p:sp>
        <p:nvSpPr>
          <p:cNvPr id="4" name="Text Box 151"/>
          <p:cNvSpPr txBox="1">
            <a:spLocks noChangeArrowheads="1"/>
          </p:cNvSpPr>
          <p:nvPr/>
        </p:nvSpPr>
        <p:spPr bwMode="auto">
          <a:xfrm>
            <a:off x="237705" y="1272956"/>
            <a:ext cx="8906295" cy="1077218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smtClean="0"/>
              <a:t>AADL flows let of declare data/control paths of interest (intra-component, inter-component, and end-to-end flows).  Below is shown an end-to-end flow from the patient’s sensed physiological parameter (oxygen saturation), through the main control loop of the system, back to the infusion of opioid into the patient.</a:t>
            </a:r>
            <a:endParaRPr lang="en-US" sz="1600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E36AB1B-2066-499F-AFAD-BB8C5515CEE9}"/>
              </a:ext>
            </a:extLst>
          </p:cNvPr>
          <p:cNvSpPr txBox="1">
            <a:spLocks/>
          </p:cNvSpPr>
          <p:nvPr/>
        </p:nvSpPr>
        <p:spPr>
          <a:xfrm>
            <a:off x="369570" y="2930579"/>
            <a:ext cx="4903470" cy="33808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flows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Control_Loop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end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to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end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flow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	</a:t>
            </a:r>
            <a:r>
              <a:rPr lang="en-US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Patient.BloodSaturation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-&gt; 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Blood_Sat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 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	PulseOx.Read_SpO2 -&gt; 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Report_SpO2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	 	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App.Check_Status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 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Issue_Ticket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 	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PCA.Pump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 	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Infuse_Drug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 	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Patient.Absorb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4561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0" y="3962400"/>
            <a:ext cx="5288280" cy="2633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Modeling Data/Control Flow Across Interoperability Pathways</a:t>
            </a:r>
            <a:endParaRPr lang="en-US" sz="3200" dirty="0"/>
          </a:p>
        </p:txBody>
      </p:sp>
      <p:sp>
        <p:nvSpPr>
          <p:cNvPr id="4" name="Text Box 151"/>
          <p:cNvSpPr txBox="1">
            <a:spLocks noChangeArrowheads="1"/>
          </p:cNvSpPr>
          <p:nvPr/>
        </p:nvSpPr>
        <p:spPr bwMode="auto">
          <a:xfrm>
            <a:off x="237705" y="1272956"/>
            <a:ext cx="8906295" cy="1077218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smtClean="0"/>
              <a:t>AADL flows let of declare data/control paths of interest (intra-component, inter-component, and end-to-end flows).  Below is shown an end-to-end flow from the patient’s sensed physiological parameter (oxygen saturation), through the main control loop of the system, back to the infusion of opioid into the patient.</a:t>
            </a:r>
            <a:endParaRPr lang="en-US" sz="1600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E36AB1B-2066-499F-AFAD-BB8C5515CEE9}"/>
              </a:ext>
            </a:extLst>
          </p:cNvPr>
          <p:cNvSpPr txBox="1">
            <a:spLocks/>
          </p:cNvSpPr>
          <p:nvPr/>
        </p:nvSpPr>
        <p:spPr>
          <a:xfrm>
            <a:off x="369570" y="2930579"/>
            <a:ext cx="4903470" cy="33808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flows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Control_Loop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end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to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end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</a:rPr>
              <a:t>flow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	</a:t>
            </a:r>
            <a:r>
              <a:rPr lang="en-US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Patient.BloodSaturation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-&gt; 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Blood_Sat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 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	PulseOx.Read_SpO2 -&gt; 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Report_SpO2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	 	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App.Check_Status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 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Issue_Ticket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 	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PCA.Pump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 	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Infuse_Drug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 	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Patient.Absorb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8023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478830" y="2359986"/>
            <a:ext cx="8196687" cy="3772609"/>
          </a:xfrm>
          <a:prstGeom prst="roundRect">
            <a:avLst>
              <a:gd name="adj" fmla="val 6201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2041855" y="2800907"/>
            <a:ext cx="3474302" cy="2908796"/>
          </a:xfrm>
          <a:prstGeom prst="roundRect">
            <a:avLst>
              <a:gd name="adj" fmla="val 9083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268672" y="2800907"/>
            <a:ext cx="2004226" cy="2908796"/>
          </a:xfrm>
          <a:prstGeom prst="roundRect">
            <a:avLst>
              <a:gd name="adj" fmla="val 9083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flipV="1">
            <a:off x="1163893" y="5154264"/>
            <a:ext cx="882822" cy="495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endCxn id="30" idx="0"/>
          </p:cNvCxnSpPr>
          <p:nvPr/>
        </p:nvCxnSpPr>
        <p:spPr bwMode="auto">
          <a:xfrm>
            <a:off x="2041853" y="5170564"/>
            <a:ext cx="522473" cy="2219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Isosceles Triangle 27"/>
          <p:cNvSpPr/>
          <p:nvPr/>
        </p:nvSpPr>
        <p:spPr bwMode="auto">
          <a:xfrm rot="16200000" flipH="1">
            <a:off x="1943940" y="5115520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9" name="Isosceles Triangle 28"/>
          <p:cNvSpPr/>
          <p:nvPr/>
        </p:nvSpPr>
        <p:spPr bwMode="auto">
          <a:xfrm rot="5400000">
            <a:off x="2051232" y="5115520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30" name="Isosceles Triangle 29"/>
          <p:cNvSpPr/>
          <p:nvPr/>
        </p:nvSpPr>
        <p:spPr bwMode="auto">
          <a:xfrm rot="16200000" flipH="1">
            <a:off x="2558101" y="5153849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 flipV="1">
            <a:off x="1160764" y="3387175"/>
            <a:ext cx="882822" cy="495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40" idx="2"/>
          </p:cNvCxnSpPr>
          <p:nvPr/>
        </p:nvCxnSpPr>
        <p:spPr bwMode="auto">
          <a:xfrm>
            <a:off x="2042431" y="3380472"/>
            <a:ext cx="544208" cy="16884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rapezoid 38"/>
          <p:cNvSpPr/>
          <p:nvPr/>
        </p:nvSpPr>
        <p:spPr bwMode="auto">
          <a:xfrm rot="5400000">
            <a:off x="1177369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0" name="Trapezoid 39"/>
          <p:cNvSpPr/>
          <p:nvPr/>
        </p:nvSpPr>
        <p:spPr bwMode="auto">
          <a:xfrm rot="5400000">
            <a:off x="2022049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1" name="Trapezoid 40"/>
          <p:cNvSpPr/>
          <p:nvPr/>
        </p:nvSpPr>
        <p:spPr bwMode="auto">
          <a:xfrm rot="16200000" flipH="1">
            <a:off x="1924720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1189389" y="5209130"/>
            <a:ext cx="888314" cy="57795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rapezoid 41"/>
          <p:cNvSpPr/>
          <p:nvPr/>
        </p:nvSpPr>
        <p:spPr bwMode="auto">
          <a:xfrm rot="16200000" flipH="1">
            <a:off x="2576257" y="3499281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2059655" y="5787057"/>
            <a:ext cx="3552941" cy="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5592821" y="5023057"/>
            <a:ext cx="685072" cy="76651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6235084" y="4987046"/>
            <a:ext cx="611686" cy="6816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Isosceles Triangle 46"/>
          <p:cNvSpPr/>
          <p:nvPr/>
        </p:nvSpPr>
        <p:spPr bwMode="auto">
          <a:xfrm rot="5400000">
            <a:off x="6285276" y="5024499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 rot="16200000" flipH="1">
            <a:off x="6174142" y="5024498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9" name="Isosceles Triangle 48"/>
          <p:cNvSpPr/>
          <p:nvPr/>
        </p:nvSpPr>
        <p:spPr bwMode="auto">
          <a:xfrm rot="16200000" flipH="1">
            <a:off x="6740393" y="4957428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5228210" y="4253779"/>
            <a:ext cx="308902" cy="152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6263520" y="3913433"/>
            <a:ext cx="59923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endCxn id="58" idx="4"/>
          </p:cNvCxnSpPr>
          <p:nvPr/>
        </p:nvCxnSpPr>
        <p:spPr bwMode="auto">
          <a:xfrm flipV="1">
            <a:off x="5511378" y="3920888"/>
            <a:ext cx="680281" cy="3452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Heptagon 55"/>
          <p:cNvSpPr/>
          <p:nvPr/>
        </p:nvSpPr>
        <p:spPr bwMode="auto">
          <a:xfrm>
            <a:off x="5137703" y="4170310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7" name="Heptagon 56"/>
          <p:cNvSpPr/>
          <p:nvPr/>
        </p:nvSpPr>
        <p:spPr bwMode="auto">
          <a:xfrm>
            <a:off x="5439518" y="4170310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8" name="Heptagon 57"/>
          <p:cNvSpPr/>
          <p:nvPr/>
        </p:nvSpPr>
        <p:spPr bwMode="auto">
          <a:xfrm>
            <a:off x="6191660" y="3825379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9" name="Heptagon 58"/>
          <p:cNvSpPr/>
          <p:nvPr/>
        </p:nvSpPr>
        <p:spPr bwMode="auto">
          <a:xfrm>
            <a:off x="6785708" y="3820588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848167" y="3486952"/>
            <a:ext cx="975922" cy="9806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2680133" y="3329249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2660172" y="4996022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4083517" y="4033646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6848167" y="4574444"/>
            <a:ext cx="975922" cy="9806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63163" y="2816894"/>
            <a:ext cx="510115" cy="1199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3163" y="4494354"/>
            <a:ext cx="510115" cy="1199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7" name="Isosceles Triangle 86"/>
          <p:cNvSpPr/>
          <p:nvPr/>
        </p:nvSpPr>
        <p:spPr bwMode="auto">
          <a:xfrm rot="5400000">
            <a:off x="1188320" y="5125646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Analysis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5729" y="1141610"/>
            <a:ext cx="6827838" cy="46166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Annotating our Architectural Model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99593" y="2507319"/>
            <a:ext cx="2218075" cy="2629663"/>
            <a:chOff x="3519232" y="2507319"/>
            <a:chExt cx="2218075" cy="2629663"/>
          </a:xfrm>
        </p:grpSpPr>
        <p:sp>
          <p:nvSpPr>
            <p:cNvPr id="74" name="Line 87"/>
            <p:cNvSpPr>
              <a:spLocks noChangeShapeType="1"/>
            </p:cNvSpPr>
            <p:nvPr/>
          </p:nvSpPr>
          <p:spPr bwMode="auto">
            <a:xfrm flipV="1">
              <a:off x="3519232" y="3171913"/>
              <a:ext cx="372773" cy="19650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3" name="Text Box 57"/>
            <p:cNvSpPr txBox="1">
              <a:spLocks noChangeArrowheads="1"/>
            </p:cNvSpPr>
            <p:nvPr/>
          </p:nvSpPr>
          <p:spPr bwMode="auto">
            <a:xfrm>
              <a:off x="3769000" y="2507319"/>
              <a:ext cx="1968307" cy="830997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sz="1600" dirty="0" smtClean="0"/>
                <a:t>Feedback or control</a:t>
              </a:r>
            </a:p>
            <a:p>
              <a:pPr>
                <a:defRPr/>
              </a:pPr>
              <a:r>
                <a:rPr lang="en-US" sz="1600" dirty="0" smtClean="0"/>
                <a:t>action is provided</a:t>
              </a:r>
            </a:p>
            <a:p>
              <a:pPr>
                <a:defRPr/>
              </a:pPr>
              <a:r>
                <a:rPr lang="en-US" sz="1600" dirty="0" smtClean="0">
                  <a:latin typeface="Tahoma" pitchFamily="-84" charset="0"/>
                  <a:ea typeface="+mn-ea"/>
                  <a:cs typeface="+mn-cs"/>
                </a:rPr>
                <a:t>in an unsafe way</a:t>
              </a:r>
              <a:endParaRPr lang="en-US" sz="1600" dirty="0">
                <a:latin typeface="Tahoma" pitchFamily="-84" charset="0"/>
                <a:ea typeface="+mn-ea"/>
                <a:cs typeface="+mn-cs"/>
              </a:endParaRPr>
            </a:p>
          </p:txBody>
        </p:sp>
      </p:grpSp>
      <p:sp>
        <p:nvSpPr>
          <p:cNvPr id="102" name="Text Box 57"/>
          <p:cNvSpPr txBox="1">
            <a:spLocks noChangeArrowheads="1"/>
          </p:cNvSpPr>
          <p:nvPr/>
        </p:nvSpPr>
        <p:spPr bwMode="auto">
          <a:xfrm>
            <a:off x="4323850" y="3461333"/>
            <a:ext cx="3432920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/>
              <a:t>How would the message be unsafe?</a:t>
            </a:r>
          </a:p>
        </p:txBody>
      </p:sp>
      <p:sp>
        <p:nvSpPr>
          <p:cNvPr id="104" name="Text Box 57"/>
          <p:cNvSpPr txBox="1">
            <a:spLocks noChangeArrowheads="1"/>
          </p:cNvSpPr>
          <p:nvPr/>
        </p:nvSpPr>
        <p:spPr bwMode="auto">
          <a:xfrm>
            <a:off x="4323849" y="3838072"/>
            <a:ext cx="3021469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>
                <a:latin typeface="Tahoma" pitchFamily="-84" charset="0"/>
              </a:rPr>
              <a:t>What hazard would be caused?</a:t>
            </a:r>
            <a:endParaRPr lang="en-US" sz="1600" dirty="0">
              <a:latin typeface="Tahoma" pitchFamily="-84" charset="0"/>
              <a:ea typeface="+mn-ea"/>
              <a:cs typeface="+mn-cs"/>
            </a:endParaRPr>
          </a:p>
        </p:txBody>
      </p:sp>
      <p:sp>
        <p:nvSpPr>
          <p:cNvPr id="107" name="Text Box 57"/>
          <p:cNvSpPr txBox="1">
            <a:spLocks noChangeArrowheads="1"/>
          </p:cNvSpPr>
          <p:nvPr/>
        </p:nvSpPr>
        <p:spPr bwMode="auto">
          <a:xfrm>
            <a:off x="4323849" y="4214811"/>
            <a:ext cx="3342530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>
                <a:latin typeface="Tahoma" pitchFamily="-84" charset="0"/>
                <a:ea typeface="+mn-ea"/>
                <a:cs typeface="+mn-cs"/>
              </a:rPr>
              <a:t>What constraint would be violated?</a:t>
            </a:r>
          </a:p>
        </p:txBody>
      </p:sp>
      <p:sp>
        <p:nvSpPr>
          <p:cNvPr id="110" name="Text Box 57"/>
          <p:cNvSpPr txBox="1">
            <a:spLocks noChangeArrowheads="1"/>
          </p:cNvSpPr>
          <p:nvPr/>
        </p:nvSpPr>
        <p:spPr bwMode="auto">
          <a:xfrm>
            <a:off x="4323849" y="4591550"/>
            <a:ext cx="3792016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>
                <a:latin typeface="Tahoma" pitchFamily="-84" charset="0"/>
              </a:rPr>
              <a:t>What should the occurrence be named?</a:t>
            </a:r>
          </a:p>
        </p:txBody>
      </p:sp>
      <p:sp>
        <p:nvSpPr>
          <p:cNvPr id="111" name="Text Box 57"/>
          <p:cNvSpPr txBox="1">
            <a:spLocks noChangeArrowheads="1"/>
          </p:cNvSpPr>
          <p:nvPr/>
        </p:nvSpPr>
        <p:spPr bwMode="auto">
          <a:xfrm>
            <a:off x="4323849" y="4968289"/>
            <a:ext cx="3114219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>
                <a:latin typeface="Tahoma" pitchFamily="-84" charset="0"/>
                <a:ea typeface="+mn-ea"/>
                <a:cs typeface="+mn-cs"/>
              </a:rPr>
              <a:t>What would cause this to occur?</a:t>
            </a:r>
          </a:p>
        </p:txBody>
      </p:sp>
      <p:sp>
        <p:nvSpPr>
          <p:cNvPr id="112" name="Text Box 57"/>
          <p:cNvSpPr txBox="1">
            <a:spLocks noChangeArrowheads="1"/>
          </p:cNvSpPr>
          <p:nvPr/>
        </p:nvSpPr>
        <p:spPr bwMode="auto">
          <a:xfrm>
            <a:off x="4323849" y="5345028"/>
            <a:ext cx="4413700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>
                <a:latin typeface="Tahoma" pitchFamily="-84" charset="0"/>
              </a:rPr>
              <a:t>How can this occurrence be compensated for?</a:t>
            </a:r>
            <a:endParaRPr lang="en-US" sz="1600" dirty="0">
              <a:latin typeface="Tahoma" pitchFamily="-84" charset="0"/>
              <a:ea typeface="+mn-ea"/>
              <a:cs typeface="+mn-cs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1280677" y="5154031"/>
            <a:ext cx="651651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4648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4" grpId="0" animBg="1"/>
      <p:bldP spid="107" grpId="0" animBg="1"/>
      <p:bldP spid="110" grpId="0" animBg="1"/>
      <p:bldP spid="111" grpId="0" animBg="1"/>
      <p:bldP spid="1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Medical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777" y="4063881"/>
            <a:ext cx="3550534" cy="2268638"/>
          </a:xfrm>
        </p:spPr>
        <p:txBody>
          <a:bodyPr/>
          <a:lstStyle/>
          <a:p>
            <a:r>
              <a:rPr lang="en-US" sz="2000" dirty="0" smtClean="0"/>
              <a:t>Provide </a:t>
            </a:r>
            <a:r>
              <a:rPr lang="en-US" sz="2000" b="1" dirty="0" smtClean="0"/>
              <a:t>infrastructure</a:t>
            </a:r>
            <a:r>
              <a:rPr lang="en-US" sz="2000" dirty="0" smtClean="0"/>
              <a:t> to facilitate development of multiple applications</a:t>
            </a:r>
          </a:p>
          <a:p>
            <a:r>
              <a:rPr lang="en-US" sz="2000" b="1" dirty="0" smtClean="0"/>
              <a:t>Sensors/Actuators</a:t>
            </a:r>
            <a:r>
              <a:rPr lang="en-US" sz="2000" dirty="0" smtClean="0"/>
              <a:t> (often </a:t>
            </a:r>
            <a:r>
              <a:rPr lang="en-US" sz="2000" dirty="0" err="1" smtClean="0"/>
              <a:t>exchangable</a:t>
            </a:r>
            <a:r>
              <a:rPr lang="en-US" sz="2000" dirty="0" smtClean="0"/>
              <a:t>) associated with the domain</a:t>
            </a: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38869" y="3996362"/>
            <a:ext cx="4316996" cy="22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kern="0" dirty="0" smtClean="0"/>
              <a:t>Hosting of </a:t>
            </a:r>
            <a:r>
              <a:rPr lang="en-US" sz="2000" b="1" kern="0" dirty="0" smtClean="0"/>
              <a:t>application functionality </a:t>
            </a:r>
          </a:p>
          <a:p>
            <a:r>
              <a:rPr lang="en-US" sz="2000" b="1" kern="0" dirty="0" smtClean="0"/>
              <a:t>Services </a:t>
            </a:r>
            <a:r>
              <a:rPr lang="en-US" sz="2000" kern="0" dirty="0" smtClean="0"/>
              <a:t>to aid communication, sandboxing of applications, interfacing, dynamic enforcement of access policies, etc.</a:t>
            </a:r>
          </a:p>
          <a:p>
            <a:endParaRPr lang="en-US" sz="2000" kern="0" dirty="0"/>
          </a:p>
        </p:txBody>
      </p:sp>
      <p:sp>
        <p:nvSpPr>
          <p:cNvPr id="6" name="TextBox 5"/>
          <p:cNvSpPr txBox="1"/>
          <p:nvPr/>
        </p:nvSpPr>
        <p:spPr>
          <a:xfrm>
            <a:off x="2289087" y="6360741"/>
            <a:ext cx="632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How might platform concepts be used in the medical space?</a:t>
            </a:r>
            <a:endParaRPr lang="en-US" sz="1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9" y="1737805"/>
            <a:ext cx="2932941" cy="1647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984" y="1842928"/>
            <a:ext cx="2421416" cy="2176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624" y="1636216"/>
            <a:ext cx="2274371" cy="1112387"/>
          </a:xfrm>
          <a:prstGeom prst="rect">
            <a:avLst/>
          </a:prstGeom>
        </p:spPr>
      </p:pic>
      <p:sp>
        <p:nvSpPr>
          <p:cNvPr id="10" name="Text Box 36"/>
          <p:cNvSpPr txBox="1">
            <a:spLocks noChangeArrowheads="1"/>
          </p:cNvSpPr>
          <p:nvPr/>
        </p:nvSpPr>
        <p:spPr bwMode="auto">
          <a:xfrm rot="20575508">
            <a:off x="334022" y="1588673"/>
            <a:ext cx="753732" cy="246221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 smtClean="0">
                <a:latin typeface="Tahoma" pitchFamily="-84" charset="0"/>
                <a:ea typeface="+mn-ea"/>
              </a:rPr>
              <a:t>Consumer</a:t>
            </a:r>
            <a:endParaRPr lang="en-US" i="1">
              <a:latin typeface="Tahoma" pitchFamily="-84" charset="0"/>
              <a:ea typeface="+mn-ea"/>
            </a:endParaRPr>
          </a:p>
        </p:txBody>
      </p:sp>
      <p:sp>
        <p:nvSpPr>
          <p:cNvPr id="11" name="Text Box 36"/>
          <p:cNvSpPr txBox="1">
            <a:spLocks noChangeArrowheads="1"/>
          </p:cNvSpPr>
          <p:nvPr/>
        </p:nvSpPr>
        <p:spPr bwMode="auto">
          <a:xfrm rot="329025">
            <a:off x="7667570" y="1550392"/>
            <a:ext cx="1043876" cy="40011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i="1" dirty="0" smtClean="0">
                <a:latin typeface="Tahoma" pitchFamily="-84" charset="0"/>
                <a:ea typeface="+mn-ea"/>
              </a:rPr>
              <a:t>Safety-Critical, </a:t>
            </a:r>
          </a:p>
          <a:p>
            <a:pPr>
              <a:defRPr/>
            </a:pPr>
            <a:r>
              <a:rPr lang="en-US" i="1" dirty="0" smtClean="0">
                <a:latin typeface="Tahoma" pitchFamily="-84" charset="0"/>
                <a:ea typeface="+mn-ea"/>
              </a:rPr>
              <a:t>Real-Time</a:t>
            </a:r>
            <a:endParaRPr lang="en-US" i="1" dirty="0">
              <a:latin typeface="Tahoma" pitchFamily="-84" charset="0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8932" y="2019653"/>
            <a:ext cx="688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4800" dirty="0" smtClean="0"/>
              <a:t>…</a:t>
            </a:r>
            <a:endParaRPr lang="en-US" sz="4800" dirty="0"/>
          </a:p>
        </p:txBody>
      </p:sp>
      <p:sp>
        <p:nvSpPr>
          <p:cNvPr id="13" name="Text Box 151"/>
          <p:cNvSpPr txBox="1">
            <a:spLocks noChangeArrowheads="1"/>
          </p:cNvSpPr>
          <p:nvPr/>
        </p:nvSpPr>
        <p:spPr bwMode="auto">
          <a:xfrm>
            <a:off x="268119" y="1099324"/>
            <a:ext cx="8483600" cy="40011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sz="2000" dirty="0"/>
              <a:t>Platforms as Innovation Enablers</a:t>
            </a:r>
            <a:endParaRPr lang="en-US" altLang="x-none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72396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24"/>
    </mc:Choice>
    <mc:Fallback xmlns="">
      <p:transition spd="slow" advTm="24224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11 at 3.59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7" y="1949960"/>
            <a:ext cx="8326140" cy="490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Analysis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5729" y="1141610"/>
            <a:ext cx="6827838" cy="46166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 smtClean="0"/>
              <a:t>Annotating our Architectural Model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2309253" y="2653309"/>
            <a:ext cx="5711285" cy="2105761"/>
            <a:chOff x="2309253" y="1684852"/>
            <a:chExt cx="5711285" cy="2105761"/>
          </a:xfrm>
        </p:grpSpPr>
        <p:sp>
          <p:nvSpPr>
            <p:cNvPr id="60" name="Line 87"/>
            <p:cNvSpPr>
              <a:spLocks noChangeShapeType="1"/>
            </p:cNvSpPr>
            <p:nvPr/>
          </p:nvSpPr>
          <p:spPr bwMode="auto">
            <a:xfrm flipV="1">
              <a:off x="2309253" y="1912034"/>
              <a:ext cx="2321162" cy="18785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" name="Text Box 57"/>
            <p:cNvSpPr txBox="1">
              <a:spLocks noChangeArrowheads="1"/>
            </p:cNvSpPr>
            <p:nvPr/>
          </p:nvSpPr>
          <p:spPr bwMode="auto">
            <a:xfrm>
              <a:off x="4587608" y="1684852"/>
              <a:ext cx="3432930" cy="3385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1600" dirty="0" smtClean="0"/>
                <a:t>How would the message be unsafe?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37883" y="3030048"/>
            <a:ext cx="4671194" cy="1895782"/>
            <a:chOff x="2937883" y="2061591"/>
            <a:chExt cx="4671194" cy="1895782"/>
          </a:xfrm>
        </p:grpSpPr>
        <p:sp>
          <p:nvSpPr>
            <p:cNvPr id="62" name="Line 87"/>
            <p:cNvSpPr>
              <a:spLocks noChangeShapeType="1"/>
            </p:cNvSpPr>
            <p:nvPr/>
          </p:nvSpPr>
          <p:spPr bwMode="auto">
            <a:xfrm flipV="1">
              <a:off x="2937883" y="2218815"/>
              <a:ext cx="1692531" cy="17385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" name="Text Box 57"/>
            <p:cNvSpPr txBox="1">
              <a:spLocks noChangeArrowheads="1"/>
            </p:cNvSpPr>
            <p:nvPr/>
          </p:nvSpPr>
          <p:spPr bwMode="auto">
            <a:xfrm>
              <a:off x="4587608" y="2061591"/>
              <a:ext cx="3021469" cy="3385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1600" dirty="0" smtClean="0">
                  <a:latin typeface="Tahoma" pitchFamily="-84" charset="0"/>
                </a:rPr>
                <a:t>What hazard would be caused?</a:t>
              </a:r>
              <a:endParaRPr lang="en-US" sz="1600" dirty="0">
                <a:latin typeface="Tahoma" pitchFamily="-84" charset="0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20125" y="3406787"/>
            <a:ext cx="4710013" cy="1660148"/>
            <a:chOff x="3220125" y="2438330"/>
            <a:chExt cx="4710013" cy="1660148"/>
          </a:xfrm>
        </p:grpSpPr>
        <p:sp>
          <p:nvSpPr>
            <p:cNvPr id="63" name="Line 87"/>
            <p:cNvSpPr>
              <a:spLocks noChangeShapeType="1"/>
            </p:cNvSpPr>
            <p:nvPr/>
          </p:nvSpPr>
          <p:spPr bwMode="auto">
            <a:xfrm flipV="1">
              <a:off x="3220125" y="2675422"/>
              <a:ext cx="1396021" cy="1423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7" name="Text Box 57"/>
            <p:cNvSpPr txBox="1">
              <a:spLocks noChangeArrowheads="1"/>
            </p:cNvSpPr>
            <p:nvPr/>
          </p:nvSpPr>
          <p:spPr bwMode="auto">
            <a:xfrm>
              <a:off x="4587608" y="2438330"/>
              <a:ext cx="3342530" cy="3385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1600" dirty="0" smtClean="0">
                  <a:latin typeface="Tahoma" pitchFamily="-84" charset="0"/>
                  <a:ea typeface="+mn-ea"/>
                  <a:cs typeface="+mn-cs"/>
                </a:rPr>
                <a:t>What constraint would be violated?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71102" y="3783526"/>
            <a:ext cx="5608522" cy="1475823"/>
            <a:chOff x="2771102" y="2815069"/>
            <a:chExt cx="5608522" cy="1475823"/>
          </a:xfrm>
        </p:grpSpPr>
        <p:sp>
          <p:nvSpPr>
            <p:cNvPr id="65" name="Line 87"/>
            <p:cNvSpPr>
              <a:spLocks noChangeShapeType="1"/>
            </p:cNvSpPr>
            <p:nvPr/>
          </p:nvSpPr>
          <p:spPr bwMode="auto">
            <a:xfrm flipV="1">
              <a:off x="2771102" y="3053545"/>
              <a:ext cx="1859311" cy="12373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0" name="Text Box 57"/>
            <p:cNvSpPr txBox="1">
              <a:spLocks noChangeArrowheads="1"/>
            </p:cNvSpPr>
            <p:nvPr/>
          </p:nvSpPr>
          <p:spPr bwMode="auto">
            <a:xfrm>
              <a:off x="4587608" y="2815069"/>
              <a:ext cx="3792016" cy="3385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1600" dirty="0" smtClean="0">
                  <a:latin typeface="Tahoma" pitchFamily="-84" charset="0"/>
                </a:rPr>
                <a:t>What should the occurrence be named?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55979" y="4160265"/>
            <a:ext cx="4545848" cy="1253016"/>
            <a:chOff x="3155979" y="3191808"/>
            <a:chExt cx="4545848" cy="1253016"/>
          </a:xfrm>
        </p:grpSpPr>
        <p:sp>
          <p:nvSpPr>
            <p:cNvPr id="67" name="Line 87"/>
            <p:cNvSpPr>
              <a:spLocks noChangeShapeType="1"/>
            </p:cNvSpPr>
            <p:nvPr/>
          </p:nvSpPr>
          <p:spPr bwMode="auto">
            <a:xfrm flipV="1">
              <a:off x="3155979" y="3403135"/>
              <a:ext cx="1467300" cy="10416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1" name="Text Box 57"/>
            <p:cNvSpPr txBox="1">
              <a:spLocks noChangeArrowheads="1"/>
            </p:cNvSpPr>
            <p:nvPr/>
          </p:nvSpPr>
          <p:spPr bwMode="auto">
            <a:xfrm>
              <a:off x="4587608" y="3191808"/>
              <a:ext cx="3114219" cy="3385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1600" dirty="0" smtClean="0">
                  <a:latin typeface="Tahoma" pitchFamily="-84" charset="0"/>
                  <a:ea typeface="+mn-ea"/>
                  <a:cs typeface="+mn-cs"/>
                </a:rPr>
                <a:t>What would cause this to occur?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17175" y="4537004"/>
            <a:ext cx="5284133" cy="1061717"/>
            <a:chOff x="3717175" y="3568547"/>
            <a:chExt cx="5284133" cy="1061717"/>
          </a:xfrm>
        </p:grpSpPr>
        <p:sp>
          <p:nvSpPr>
            <p:cNvPr id="69" name="Line 87"/>
            <p:cNvSpPr>
              <a:spLocks noChangeShapeType="1"/>
            </p:cNvSpPr>
            <p:nvPr/>
          </p:nvSpPr>
          <p:spPr bwMode="auto">
            <a:xfrm flipV="1">
              <a:off x="3717175" y="3809801"/>
              <a:ext cx="948914" cy="8204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" name="Text Box 57"/>
            <p:cNvSpPr txBox="1">
              <a:spLocks noChangeArrowheads="1"/>
            </p:cNvSpPr>
            <p:nvPr/>
          </p:nvSpPr>
          <p:spPr bwMode="auto">
            <a:xfrm>
              <a:off x="4587608" y="3568547"/>
              <a:ext cx="4413700" cy="3385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1600" dirty="0" smtClean="0">
                  <a:latin typeface="Tahoma" pitchFamily="-84" charset="0"/>
                </a:rPr>
                <a:t>How can this occurrence be compensated for?</a:t>
              </a:r>
              <a:endParaRPr lang="en-US" sz="1600" dirty="0">
                <a:latin typeface="Tahoma" pitchFamily="-84" charset="0"/>
                <a:ea typeface="+mn-ea"/>
                <a:cs typeface="+mn-cs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58417" y="5437006"/>
            <a:ext cx="6783149" cy="667854"/>
            <a:chOff x="1397000" y="4706095"/>
            <a:chExt cx="6783149" cy="667854"/>
          </a:xfrm>
        </p:grpSpPr>
        <p:sp>
          <p:nvSpPr>
            <p:cNvPr id="31" name="Line 87"/>
            <p:cNvSpPr>
              <a:spLocks noChangeShapeType="1"/>
            </p:cNvSpPr>
            <p:nvPr/>
          </p:nvSpPr>
          <p:spPr bwMode="auto">
            <a:xfrm flipV="1">
              <a:off x="4287337" y="5048523"/>
              <a:ext cx="1563307" cy="1982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Text Box 57"/>
            <p:cNvSpPr txBox="1">
              <a:spLocks noChangeArrowheads="1"/>
            </p:cNvSpPr>
            <p:nvPr/>
          </p:nvSpPr>
          <p:spPr bwMode="auto">
            <a:xfrm>
              <a:off x="5736752" y="4706095"/>
              <a:ext cx="2443397" cy="58477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sz="1600" dirty="0" smtClean="0"/>
                <a:t>We’ll come back to these</a:t>
              </a:r>
            </a:p>
            <a:p>
              <a:pPr>
                <a:defRPr/>
              </a:pPr>
              <a:r>
                <a:rPr lang="en-US" sz="1600" dirty="0" smtClean="0">
                  <a:latin typeface="Tahoma" pitchFamily="-84" charset="0"/>
                  <a:ea typeface="+mn-ea"/>
                  <a:cs typeface="+mn-cs"/>
                </a:rPr>
                <a:t>two in a moment.</a:t>
              </a:r>
              <a:endParaRPr lang="en-US" sz="1600" dirty="0">
                <a:latin typeface="Tahoma" pitchFamily="-84" charset="0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1397000" y="5035600"/>
              <a:ext cx="2890338" cy="33834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0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573088" y="1277305"/>
            <a:ext cx="4121150" cy="4797634"/>
          </a:xfrm>
          <a:prstGeom prst="rect">
            <a:avLst/>
          </a:prstGeom>
          <a:solidFill>
            <a:srgbClr val="E7E3F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9pPr>
          </a:lstStyle>
          <a:p>
            <a:pPr algn="ctr" eaLnBrk="1" hangingPunct="1"/>
            <a:endParaRPr lang="en-US" altLang="en-US" i="1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Report Generation Development</a:t>
            </a:r>
          </a:p>
        </p:txBody>
      </p:sp>
      <p:sp>
        <p:nvSpPr>
          <p:cNvPr id="12769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26013" y="1455158"/>
            <a:ext cx="3913187" cy="332139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 smtClean="0"/>
              <a:t>Development of component architecture using AADL / OSATE2</a:t>
            </a:r>
          </a:p>
          <a:p>
            <a:pPr eaLnBrk="1" hangingPunct="1"/>
            <a:r>
              <a:rPr lang="en-US" altLang="en-US" sz="2400" dirty="0" smtClean="0"/>
              <a:t>Addition of Hazard Analysis Annotations</a:t>
            </a:r>
          </a:p>
          <a:p>
            <a:pPr eaLnBrk="1" hangingPunct="1"/>
            <a:r>
              <a:rPr lang="en-US" altLang="en-US" sz="2400" dirty="0" smtClean="0"/>
              <a:t>Automatic generation of STPA-Styled Hazard Analysis Report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490663" y="1446963"/>
            <a:ext cx="1787526" cy="1325563"/>
            <a:chOff x="939" y="1204"/>
            <a:chExt cx="1126" cy="835"/>
          </a:xfrm>
        </p:grpSpPr>
        <p:sp>
          <p:nvSpPr>
            <p:cNvPr id="18504" name="AutoShape 7"/>
            <p:cNvSpPr>
              <a:spLocks noChangeArrowheads="1"/>
            </p:cNvSpPr>
            <p:nvPr/>
          </p:nvSpPr>
          <p:spPr bwMode="auto">
            <a:xfrm>
              <a:off x="973" y="1204"/>
              <a:ext cx="1047" cy="835"/>
            </a:xfrm>
            <a:prstGeom prst="roundRect">
              <a:avLst>
                <a:gd name="adj" fmla="val 20662"/>
              </a:avLst>
            </a:prstGeom>
            <a:solidFill>
              <a:srgbClr val="E5D4F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505" name="Text Box 8"/>
            <p:cNvSpPr txBox="1">
              <a:spLocks noChangeArrowheads="1"/>
            </p:cNvSpPr>
            <p:nvPr/>
          </p:nvSpPr>
          <p:spPr bwMode="auto">
            <a:xfrm>
              <a:off x="939" y="1294"/>
              <a:ext cx="1126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-103" charset="0"/>
                  <a:ea typeface="ＭＳ Ｐゴシック" pitchFamily="-103" charset="-128"/>
                </a:defRPr>
              </a:lvl9pPr>
            </a:lstStyle>
            <a:p>
              <a:pPr algn="ctr" eaLnBrk="1" hangingPunct="1"/>
              <a:r>
                <a:rPr lang="en-US" altLang="en-US" sz="1600" dirty="0" smtClean="0"/>
                <a:t>AADL Component</a:t>
              </a:r>
              <a:endParaRPr lang="en-US" altLang="en-US" sz="1600" dirty="0"/>
            </a:p>
            <a:p>
              <a:pPr algn="ctr" eaLnBrk="1" hangingPunct="1"/>
              <a:r>
                <a:rPr lang="en-US" altLang="en-US" sz="1600" dirty="0" smtClean="0"/>
                <a:t>Architecture</a:t>
              </a:r>
            </a:p>
            <a:p>
              <a:pPr algn="ctr" eaLnBrk="1" hangingPunct="1"/>
              <a:r>
                <a:rPr lang="en-US" altLang="en-US" sz="1600" dirty="0" smtClean="0"/>
                <a:t>with Hazard</a:t>
              </a:r>
            </a:p>
            <a:p>
              <a:pPr algn="ctr" eaLnBrk="1" hangingPunct="1"/>
              <a:r>
                <a:rPr lang="en-US" altLang="en-US" sz="1600" dirty="0" smtClean="0"/>
                <a:t>Annotations</a:t>
              </a:r>
              <a:endParaRPr lang="en-US" altLang="en-US" sz="1600" dirty="0"/>
            </a:p>
          </p:txBody>
        </p:sp>
      </p:grpSp>
      <p:sp>
        <p:nvSpPr>
          <p:cNvPr id="1276997" name="AutoShape 69"/>
          <p:cNvSpPr>
            <a:spLocks noChangeArrowheads="1"/>
          </p:cNvSpPr>
          <p:nvPr/>
        </p:nvSpPr>
        <p:spPr bwMode="auto">
          <a:xfrm>
            <a:off x="1589088" y="2772526"/>
            <a:ext cx="1460500" cy="1320800"/>
          </a:xfrm>
          <a:prstGeom prst="triangle">
            <a:avLst>
              <a:gd name="adj" fmla="val 50000"/>
            </a:avLst>
          </a:prstGeom>
          <a:solidFill>
            <a:srgbClr val="00CC0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-103" charset="0"/>
                <a:ea typeface="ＭＳ Ｐゴシック" pitchFamily="-103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6" name="Group 85"/>
          <p:cNvGrpSpPr>
            <a:grpSpLocks/>
          </p:cNvGrpSpPr>
          <p:nvPr/>
        </p:nvGrpSpPr>
        <p:grpSpPr bwMode="auto">
          <a:xfrm>
            <a:off x="274638" y="2956676"/>
            <a:ext cx="1662112" cy="1063625"/>
            <a:chOff x="173" y="2155"/>
            <a:chExt cx="1047" cy="670"/>
          </a:xfrm>
          <a:solidFill>
            <a:schemeClr val="accent2"/>
          </a:solidFill>
        </p:grpSpPr>
        <p:sp>
          <p:nvSpPr>
            <p:cNvPr id="18447" name="Line 87"/>
            <p:cNvSpPr>
              <a:spLocks noChangeShapeType="1"/>
            </p:cNvSpPr>
            <p:nvPr/>
          </p:nvSpPr>
          <p:spPr bwMode="auto">
            <a:xfrm>
              <a:off x="882" y="2633"/>
              <a:ext cx="338" cy="192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77014" name="Text Box 86"/>
            <p:cNvSpPr txBox="1">
              <a:spLocks noChangeArrowheads="1"/>
            </p:cNvSpPr>
            <p:nvPr/>
          </p:nvSpPr>
          <p:spPr bwMode="auto">
            <a:xfrm>
              <a:off x="173" y="2155"/>
              <a:ext cx="999" cy="52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>
                  <a:ea typeface="+mn-ea"/>
                </a:rPr>
                <a:t>Automatic </a:t>
              </a:r>
              <a:r>
                <a:rPr lang="en-US" sz="1600" dirty="0" smtClean="0">
                  <a:ea typeface="+mn-ea"/>
                </a:rPr>
                <a:t>report </a:t>
              </a:r>
              <a:r>
                <a:rPr lang="en-US" sz="1600" dirty="0">
                  <a:ea typeface="+mn-ea"/>
                </a:rPr>
                <a:t>generation</a:t>
              </a:r>
            </a:p>
          </p:txBody>
        </p:sp>
      </p:grpSp>
      <p:pic>
        <p:nvPicPr>
          <p:cNvPr id="4" name="Picture 3" descr="Screen Shot 2014-10-03 at 3.25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1" y="4005627"/>
            <a:ext cx="3002189" cy="203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2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478830" y="2359986"/>
            <a:ext cx="8196687" cy="3772609"/>
          </a:xfrm>
          <a:prstGeom prst="roundRect">
            <a:avLst>
              <a:gd name="adj" fmla="val 6201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2041855" y="2800907"/>
            <a:ext cx="3474302" cy="2908796"/>
          </a:xfrm>
          <a:prstGeom prst="roundRect">
            <a:avLst>
              <a:gd name="adj" fmla="val 9083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268672" y="2800907"/>
            <a:ext cx="2004226" cy="2908796"/>
          </a:xfrm>
          <a:prstGeom prst="roundRect">
            <a:avLst>
              <a:gd name="adj" fmla="val 9083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flipV="1">
            <a:off x="1163893" y="5154264"/>
            <a:ext cx="882822" cy="495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endCxn id="30" idx="0"/>
          </p:cNvCxnSpPr>
          <p:nvPr/>
        </p:nvCxnSpPr>
        <p:spPr bwMode="auto">
          <a:xfrm>
            <a:off x="2041853" y="5170564"/>
            <a:ext cx="522473" cy="2219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Isosceles Triangle 27"/>
          <p:cNvSpPr/>
          <p:nvPr/>
        </p:nvSpPr>
        <p:spPr bwMode="auto">
          <a:xfrm rot="16200000" flipH="1">
            <a:off x="1943940" y="5115520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9" name="Isosceles Triangle 28"/>
          <p:cNvSpPr/>
          <p:nvPr/>
        </p:nvSpPr>
        <p:spPr bwMode="auto">
          <a:xfrm rot="5400000">
            <a:off x="2051232" y="5115520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30" name="Isosceles Triangle 29"/>
          <p:cNvSpPr/>
          <p:nvPr/>
        </p:nvSpPr>
        <p:spPr bwMode="auto">
          <a:xfrm rot="16200000" flipH="1">
            <a:off x="2558101" y="5153849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 flipV="1">
            <a:off x="1160764" y="3387175"/>
            <a:ext cx="882822" cy="495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40" idx="2"/>
          </p:cNvCxnSpPr>
          <p:nvPr/>
        </p:nvCxnSpPr>
        <p:spPr bwMode="auto">
          <a:xfrm>
            <a:off x="2042431" y="3380472"/>
            <a:ext cx="544208" cy="16884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rapezoid 38"/>
          <p:cNvSpPr/>
          <p:nvPr/>
        </p:nvSpPr>
        <p:spPr bwMode="auto">
          <a:xfrm rot="5400000">
            <a:off x="1177369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0" name="Trapezoid 39"/>
          <p:cNvSpPr/>
          <p:nvPr/>
        </p:nvSpPr>
        <p:spPr bwMode="auto">
          <a:xfrm rot="5400000">
            <a:off x="2022049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1" name="Trapezoid 40"/>
          <p:cNvSpPr/>
          <p:nvPr/>
        </p:nvSpPr>
        <p:spPr bwMode="auto">
          <a:xfrm rot="16200000" flipH="1">
            <a:off x="1924720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1189389" y="5209130"/>
            <a:ext cx="888314" cy="57795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rapezoid 41"/>
          <p:cNvSpPr/>
          <p:nvPr/>
        </p:nvSpPr>
        <p:spPr bwMode="auto">
          <a:xfrm rot="16200000" flipH="1">
            <a:off x="2576257" y="3499281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2059655" y="5787057"/>
            <a:ext cx="3552941" cy="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5592821" y="5023057"/>
            <a:ext cx="685072" cy="76651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6235084" y="4987046"/>
            <a:ext cx="611686" cy="6816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Isosceles Triangle 46"/>
          <p:cNvSpPr/>
          <p:nvPr/>
        </p:nvSpPr>
        <p:spPr bwMode="auto">
          <a:xfrm rot="5400000">
            <a:off x="6285276" y="5024499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 rot="16200000" flipH="1">
            <a:off x="6174142" y="5024498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9" name="Isosceles Triangle 48"/>
          <p:cNvSpPr/>
          <p:nvPr/>
        </p:nvSpPr>
        <p:spPr bwMode="auto">
          <a:xfrm rot="16200000" flipH="1">
            <a:off x="6740393" y="4957428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5228210" y="4253779"/>
            <a:ext cx="308902" cy="152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6263520" y="3913433"/>
            <a:ext cx="59923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endCxn id="58" idx="4"/>
          </p:cNvCxnSpPr>
          <p:nvPr/>
        </p:nvCxnSpPr>
        <p:spPr bwMode="auto">
          <a:xfrm flipV="1">
            <a:off x="5511378" y="3920888"/>
            <a:ext cx="680281" cy="3452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Heptagon 55"/>
          <p:cNvSpPr/>
          <p:nvPr/>
        </p:nvSpPr>
        <p:spPr bwMode="auto">
          <a:xfrm>
            <a:off x="5137703" y="4170310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7" name="Heptagon 56"/>
          <p:cNvSpPr/>
          <p:nvPr/>
        </p:nvSpPr>
        <p:spPr bwMode="auto">
          <a:xfrm>
            <a:off x="5439518" y="4170310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8" name="Heptagon 57"/>
          <p:cNvSpPr/>
          <p:nvPr/>
        </p:nvSpPr>
        <p:spPr bwMode="auto">
          <a:xfrm>
            <a:off x="6191660" y="3825379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9" name="Heptagon 58"/>
          <p:cNvSpPr/>
          <p:nvPr/>
        </p:nvSpPr>
        <p:spPr bwMode="auto">
          <a:xfrm>
            <a:off x="6785708" y="3820588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848167" y="3486952"/>
            <a:ext cx="975922" cy="9806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2680133" y="3329249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2660172" y="4996022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4083517" y="4033646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6848167" y="4574444"/>
            <a:ext cx="975922" cy="9806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63163" y="2816894"/>
            <a:ext cx="510115" cy="1199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3163" y="4494354"/>
            <a:ext cx="510115" cy="1199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7" name="Isosceles Triangle 86"/>
          <p:cNvSpPr/>
          <p:nvPr/>
        </p:nvSpPr>
        <p:spPr bwMode="auto">
          <a:xfrm rot="5400000">
            <a:off x="1188320" y="5125646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Analysis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5729" y="1141610"/>
            <a:ext cx="6827838" cy="46166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Annotating our Architectural Model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99593" y="2507319"/>
            <a:ext cx="2218074" cy="2629663"/>
            <a:chOff x="3519232" y="2507319"/>
            <a:chExt cx="2218074" cy="2629663"/>
          </a:xfrm>
        </p:grpSpPr>
        <p:sp>
          <p:nvSpPr>
            <p:cNvPr id="74" name="Line 87"/>
            <p:cNvSpPr>
              <a:spLocks noChangeShapeType="1"/>
            </p:cNvSpPr>
            <p:nvPr/>
          </p:nvSpPr>
          <p:spPr bwMode="auto">
            <a:xfrm flipV="1">
              <a:off x="3519232" y="3171913"/>
              <a:ext cx="372773" cy="19650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3" name="Text Box 57"/>
            <p:cNvSpPr txBox="1">
              <a:spLocks noChangeArrowheads="1"/>
            </p:cNvSpPr>
            <p:nvPr/>
          </p:nvSpPr>
          <p:spPr bwMode="auto">
            <a:xfrm>
              <a:off x="3768999" y="2507319"/>
              <a:ext cx="1968307" cy="830997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sz="1600" dirty="0"/>
                <a:t>Feedback or </a:t>
              </a:r>
              <a:r>
                <a:rPr lang="en-US" sz="1600" dirty="0" smtClean="0"/>
                <a:t>control</a:t>
              </a:r>
              <a:endParaRPr lang="en-US" sz="1600" dirty="0"/>
            </a:p>
            <a:p>
              <a:pPr>
                <a:defRPr/>
              </a:pPr>
              <a:r>
                <a:rPr lang="en-US" sz="1600" dirty="0"/>
                <a:t>action is provided</a:t>
              </a:r>
            </a:p>
            <a:p>
              <a:pPr>
                <a:defRPr/>
              </a:pPr>
              <a:r>
                <a:rPr lang="en-US" sz="1600" dirty="0">
                  <a:latin typeface="Tahoma" pitchFamily="-84" charset="0"/>
                </a:rPr>
                <a:t>in an unsafe way</a:t>
              </a:r>
            </a:p>
          </p:txBody>
        </p:sp>
      </p:grpSp>
      <p:sp>
        <p:nvSpPr>
          <p:cNvPr id="95" name="Text Box 57"/>
          <p:cNvSpPr txBox="1">
            <a:spLocks noChangeArrowheads="1"/>
          </p:cNvSpPr>
          <p:nvPr/>
        </p:nvSpPr>
        <p:spPr bwMode="auto">
          <a:xfrm>
            <a:off x="4323849" y="3823959"/>
            <a:ext cx="3466390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>
                <a:latin typeface="Tahoma" pitchFamily="-84" charset="0"/>
              </a:rPr>
              <a:t>What control action will be affected?</a:t>
            </a:r>
            <a:endParaRPr lang="en-US" sz="1600" dirty="0">
              <a:latin typeface="Tahoma" pitchFamily="-84" charset="0"/>
              <a:ea typeface="+mn-ea"/>
              <a:cs typeface="+mn-cs"/>
            </a:endParaRPr>
          </a:p>
        </p:txBody>
      </p:sp>
      <p:sp>
        <p:nvSpPr>
          <p:cNvPr id="116" name="Text Box 57"/>
          <p:cNvSpPr txBox="1">
            <a:spLocks noChangeArrowheads="1"/>
          </p:cNvSpPr>
          <p:nvPr/>
        </p:nvSpPr>
        <p:spPr bwMode="auto">
          <a:xfrm>
            <a:off x="4323849" y="3447219"/>
            <a:ext cx="2857371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>
                <a:latin typeface="Tahoma" pitchFamily="-84" charset="0"/>
                <a:ea typeface="+mn-ea"/>
                <a:cs typeface="+mn-cs"/>
              </a:rPr>
              <a:t>What specific fault will result?</a:t>
            </a:r>
            <a:endParaRPr lang="en-US" sz="1600" dirty="0">
              <a:latin typeface="Tahoma" pitchFamily="-84" charset="0"/>
              <a:ea typeface="+mn-ea"/>
              <a:cs typeface="+mn-cs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1280677" y="5154031"/>
            <a:ext cx="651651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8686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4-10-11 at 3.59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7" y="1949960"/>
            <a:ext cx="8326140" cy="490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Annotating our Architectural Model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5729" y="1141610"/>
            <a:ext cx="6827838" cy="46166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 smtClean="0"/>
              <a:t>Inside the AADL System Component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827726" y="4584833"/>
            <a:ext cx="4270041" cy="1155853"/>
            <a:chOff x="3174938" y="3945286"/>
            <a:chExt cx="4270041" cy="1155853"/>
          </a:xfrm>
        </p:grpSpPr>
        <p:sp>
          <p:nvSpPr>
            <p:cNvPr id="71" name="Line 87"/>
            <p:cNvSpPr>
              <a:spLocks noChangeShapeType="1"/>
            </p:cNvSpPr>
            <p:nvPr/>
          </p:nvSpPr>
          <p:spPr bwMode="auto">
            <a:xfrm flipV="1">
              <a:off x="3174938" y="4195063"/>
              <a:ext cx="1455477" cy="9060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6" name="Text Box 57"/>
            <p:cNvSpPr txBox="1">
              <a:spLocks noChangeArrowheads="1"/>
            </p:cNvSpPr>
            <p:nvPr/>
          </p:nvSpPr>
          <p:spPr bwMode="auto">
            <a:xfrm>
              <a:off x="4587608" y="3945286"/>
              <a:ext cx="2857371" cy="3385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1600" dirty="0" smtClean="0">
                  <a:latin typeface="Tahoma" pitchFamily="-84" charset="0"/>
                  <a:ea typeface="+mn-ea"/>
                  <a:cs typeface="+mn-cs"/>
                </a:rPr>
                <a:t>What specific fault will result?</a:t>
              </a:r>
              <a:endParaRPr lang="en-US" sz="1600" dirty="0">
                <a:latin typeface="Tahoma" pitchFamily="-84" charset="0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078328" y="4208431"/>
            <a:ext cx="5092287" cy="1717959"/>
            <a:chOff x="2425540" y="3578020"/>
            <a:chExt cx="5092287" cy="1717959"/>
          </a:xfrm>
        </p:grpSpPr>
        <p:sp>
          <p:nvSpPr>
            <p:cNvPr id="75" name="Line 87"/>
            <p:cNvSpPr>
              <a:spLocks noChangeShapeType="1"/>
            </p:cNvSpPr>
            <p:nvPr/>
          </p:nvSpPr>
          <p:spPr bwMode="auto">
            <a:xfrm flipV="1">
              <a:off x="2425540" y="3795139"/>
              <a:ext cx="2168131" cy="15008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5" name="Text Box 57"/>
            <p:cNvSpPr txBox="1">
              <a:spLocks noChangeArrowheads="1"/>
            </p:cNvSpPr>
            <p:nvPr/>
          </p:nvSpPr>
          <p:spPr bwMode="auto">
            <a:xfrm>
              <a:off x="4574779" y="3578020"/>
              <a:ext cx="2943048" cy="3385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1600" dirty="0" smtClean="0">
                  <a:latin typeface="Tahoma" pitchFamily="-84" charset="0"/>
                </a:rPr>
                <a:t>What channel will be affected?</a:t>
              </a:r>
              <a:endParaRPr lang="en-US" sz="1600" dirty="0">
                <a:latin typeface="Tahoma" pitchFamily="-84" charset="0"/>
                <a:ea typeface="+mn-ea"/>
                <a:cs typeface="+mn-cs"/>
              </a:endParaRPr>
            </a:p>
          </p:txBody>
        </p:sp>
      </p:grpSp>
      <p:sp>
        <p:nvSpPr>
          <p:cNvPr id="11" name="Text Box 57"/>
          <p:cNvSpPr txBox="1">
            <a:spLocks noChangeArrowheads="1"/>
          </p:cNvSpPr>
          <p:nvPr/>
        </p:nvSpPr>
        <p:spPr bwMode="auto">
          <a:xfrm>
            <a:off x="6224411" y="5826334"/>
            <a:ext cx="2465338" cy="830997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600" dirty="0" smtClean="0"/>
              <a:t>What can we do with our</a:t>
            </a:r>
          </a:p>
          <a:p>
            <a:pPr>
              <a:defRPr/>
            </a:pPr>
            <a:r>
              <a:rPr lang="en-US" sz="1600" dirty="0" smtClean="0">
                <a:latin typeface="Tahoma" pitchFamily="-84" charset="0"/>
                <a:ea typeface="+mn-ea"/>
                <a:cs typeface="+mn-cs"/>
              </a:rPr>
              <a:t>model + specific </a:t>
            </a:r>
          </a:p>
          <a:p>
            <a:pPr>
              <a:defRPr/>
            </a:pPr>
            <a:r>
              <a:rPr lang="en-US" sz="1600" dirty="0" smtClean="0">
                <a:latin typeface="Tahoma" pitchFamily="-84" charset="0"/>
              </a:rPr>
              <a:t>fault </a:t>
            </a:r>
            <a:r>
              <a:rPr lang="en-US" sz="1600" dirty="0" smtClean="0">
                <a:latin typeface="Tahoma" pitchFamily="-84" charset="0"/>
                <a:ea typeface="+mn-ea"/>
                <a:cs typeface="+mn-cs"/>
              </a:rPr>
              <a:t>information?</a:t>
            </a:r>
            <a:endParaRPr lang="en-US" sz="1600" dirty="0">
              <a:latin typeface="Tahoma" pitchFamily="-8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67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Model in AADL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6527"/>
            <a:ext cx="8153400" cy="5044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Occurrence : </a:t>
            </a:r>
            <a:r>
              <a:rPr lang="en-US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record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Kind: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Hazard: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ViolatedConstraint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Title: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Cause: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Compensation: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Impact: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applies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to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port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connection);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825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PCA Pump Hazard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08220"/>
            <a:ext cx="8153400" cy="505432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MAP_Error_Properties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::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Occurrence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=&gt;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[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Kind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=&gt;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AppliedTooLong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Hazard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=&gt;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PatientOD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ViolatedConstraint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=&gt;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DontODPatient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Title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=&gt;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A00FF"/>
                </a:solidFill>
                <a:latin typeface="Consolas" panose="020B0609020204030204" pitchFamily="49" charset="0"/>
              </a:rPr>
              <a:t>"Network Drop"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Cause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=&gt;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A00FF"/>
                </a:solidFill>
                <a:latin typeface="Consolas" panose="020B0609020204030204" pitchFamily="49" charset="0"/>
              </a:rPr>
              <a:t>"Network drops out, leaving the pump running normally when it should be shut off"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Compensation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=&gt;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A00FF"/>
                </a:solidFill>
                <a:latin typeface="Consolas" panose="020B0609020204030204" pitchFamily="49" charset="0"/>
              </a:rPr>
              <a:t>"Pump-normal commands have a maximum time, after which the pump runs at the KVO rate</a:t>
            </a:r>
            <a:r>
              <a:rPr lang="en-US" sz="2000" b="1" dirty="0" smtClean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  <a:endParaRPr lang="en-US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Impact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=&gt;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reference(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InadvertentPumpNormally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]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applies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to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pumpcommand_logic</a:t>
            </a:r>
            <a:r>
              <a:rPr lang="en-US" sz="20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610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478830" y="2359986"/>
            <a:ext cx="8196687" cy="3772609"/>
          </a:xfrm>
          <a:prstGeom prst="roundRect">
            <a:avLst>
              <a:gd name="adj" fmla="val 6201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2041855" y="2800907"/>
            <a:ext cx="3474302" cy="2908796"/>
          </a:xfrm>
          <a:prstGeom prst="roundRect">
            <a:avLst>
              <a:gd name="adj" fmla="val 9083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268672" y="2800907"/>
            <a:ext cx="2004226" cy="2908796"/>
          </a:xfrm>
          <a:prstGeom prst="roundRect">
            <a:avLst>
              <a:gd name="adj" fmla="val 9083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flipV="1">
            <a:off x="1163893" y="5154264"/>
            <a:ext cx="882822" cy="495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endCxn id="30" idx="0"/>
          </p:cNvCxnSpPr>
          <p:nvPr/>
        </p:nvCxnSpPr>
        <p:spPr bwMode="auto">
          <a:xfrm>
            <a:off x="2041853" y="5170564"/>
            <a:ext cx="522473" cy="2219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Isosceles Triangle 27"/>
          <p:cNvSpPr/>
          <p:nvPr/>
        </p:nvSpPr>
        <p:spPr bwMode="auto">
          <a:xfrm rot="16200000" flipH="1">
            <a:off x="1943940" y="5115520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9" name="Isosceles Triangle 28"/>
          <p:cNvSpPr/>
          <p:nvPr/>
        </p:nvSpPr>
        <p:spPr bwMode="auto">
          <a:xfrm rot="5400000">
            <a:off x="2051232" y="5115520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30" name="Isosceles Triangle 29"/>
          <p:cNvSpPr/>
          <p:nvPr/>
        </p:nvSpPr>
        <p:spPr bwMode="auto">
          <a:xfrm rot="16200000" flipH="1">
            <a:off x="2558101" y="5153849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 flipV="1">
            <a:off x="1160764" y="3387175"/>
            <a:ext cx="882822" cy="495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40" idx="2"/>
          </p:cNvCxnSpPr>
          <p:nvPr/>
        </p:nvCxnSpPr>
        <p:spPr bwMode="auto">
          <a:xfrm>
            <a:off x="2042431" y="3380472"/>
            <a:ext cx="544208" cy="16884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rapezoid 38"/>
          <p:cNvSpPr/>
          <p:nvPr/>
        </p:nvSpPr>
        <p:spPr bwMode="auto">
          <a:xfrm rot="5400000">
            <a:off x="1177369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0" name="Trapezoid 39"/>
          <p:cNvSpPr/>
          <p:nvPr/>
        </p:nvSpPr>
        <p:spPr bwMode="auto">
          <a:xfrm rot="5400000">
            <a:off x="2022049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1" name="Trapezoid 40"/>
          <p:cNvSpPr/>
          <p:nvPr/>
        </p:nvSpPr>
        <p:spPr bwMode="auto">
          <a:xfrm rot="16200000" flipH="1">
            <a:off x="1924720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1189389" y="5209130"/>
            <a:ext cx="888314" cy="57795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rapezoid 41"/>
          <p:cNvSpPr/>
          <p:nvPr/>
        </p:nvSpPr>
        <p:spPr bwMode="auto">
          <a:xfrm rot="16200000" flipH="1">
            <a:off x="2576257" y="3499281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2059655" y="5787057"/>
            <a:ext cx="3552941" cy="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5592821" y="5023057"/>
            <a:ext cx="685072" cy="76651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6235084" y="4987046"/>
            <a:ext cx="611686" cy="6816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Isosceles Triangle 46"/>
          <p:cNvSpPr/>
          <p:nvPr/>
        </p:nvSpPr>
        <p:spPr bwMode="auto">
          <a:xfrm rot="5400000">
            <a:off x="6285276" y="5024499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 rot="16200000" flipH="1">
            <a:off x="6174142" y="5024498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9" name="Isosceles Triangle 48"/>
          <p:cNvSpPr/>
          <p:nvPr/>
        </p:nvSpPr>
        <p:spPr bwMode="auto">
          <a:xfrm rot="16200000" flipH="1">
            <a:off x="6740393" y="4957428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5228210" y="4253779"/>
            <a:ext cx="308902" cy="152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6263520" y="3913433"/>
            <a:ext cx="59923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endCxn id="58" idx="4"/>
          </p:cNvCxnSpPr>
          <p:nvPr/>
        </p:nvCxnSpPr>
        <p:spPr bwMode="auto">
          <a:xfrm flipV="1">
            <a:off x="5511378" y="3920888"/>
            <a:ext cx="680281" cy="3452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Heptagon 55"/>
          <p:cNvSpPr/>
          <p:nvPr/>
        </p:nvSpPr>
        <p:spPr bwMode="auto">
          <a:xfrm>
            <a:off x="5137703" y="4170310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7" name="Heptagon 56"/>
          <p:cNvSpPr/>
          <p:nvPr/>
        </p:nvSpPr>
        <p:spPr bwMode="auto">
          <a:xfrm>
            <a:off x="5439518" y="4170310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8" name="Heptagon 57"/>
          <p:cNvSpPr/>
          <p:nvPr/>
        </p:nvSpPr>
        <p:spPr bwMode="auto">
          <a:xfrm>
            <a:off x="6191660" y="3825379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9" name="Heptagon 58"/>
          <p:cNvSpPr/>
          <p:nvPr/>
        </p:nvSpPr>
        <p:spPr bwMode="auto">
          <a:xfrm>
            <a:off x="6785708" y="3820588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848167" y="3486952"/>
            <a:ext cx="975922" cy="9806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2680133" y="3329249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2660172" y="4996022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4083517" y="4033646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6848167" y="4574444"/>
            <a:ext cx="975922" cy="9806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63163" y="2816894"/>
            <a:ext cx="510115" cy="1199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3163" y="4494354"/>
            <a:ext cx="510115" cy="1199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7" name="Isosceles Triangle 86"/>
          <p:cNvSpPr/>
          <p:nvPr/>
        </p:nvSpPr>
        <p:spPr bwMode="auto">
          <a:xfrm rot="5400000">
            <a:off x="1188320" y="5125646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96" name="Straight Connector 95"/>
          <p:cNvCxnSpPr/>
          <p:nvPr/>
        </p:nvCxnSpPr>
        <p:spPr bwMode="auto">
          <a:xfrm>
            <a:off x="1219200" y="5157599"/>
            <a:ext cx="73096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Analysis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5728" y="1141610"/>
            <a:ext cx="8308823" cy="46166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Annotating </a:t>
            </a:r>
            <a:r>
              <a:rPr lang="en-US" sz="2400" dirty="0" smtClean="0"/>
              <a:t>the </a:t>
            </a:r>
            <a:r>
              <a:rPr lang="en-US" sz="2400" dirty="0"/>
              <a:t>Architectural Model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22675" y="2491136"/>
            <a:ext cx="3643393" cy="2655029"/>
            <a:chOff x="1833616" y="2492444"/>
            <a:chExt cx="3185433" cy="2630099"/>
          </a:xfrm>
        </p:grpSpPr>
        <p:sp>
          <p:nvSpPr>
            <p:cNvPr id="74" name="Line 87"/>
            <p:cNvSpPr>
              <a:spLocks noChangeShapeType="1"/>
            </p:cNvSpPr>
            <p:nvPr/>
          </p:nvSpPr>
          <p:spPr bwMode="auto">
            <a:xfrm flipV="1">
              <a:off x="1833616" y="2910860"/>
              <a:ext cx="1648114" cy="22116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3" name="Text Box 57"/>
            <p:cNvSpPr txBox="1">
              <a:spLocks noChangeArrowheads="1"/>
            </p:cNvSpPr>
            <p:nvPr/>
          </p:nvSpPr>
          <p:spPr bwMode="auto">
            <a:xfrm>
              <a:off x="3426564" y="2492444"/>
              <a:ext cx="1592485" cy="82319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sz="1600" dirty="0" smtClean="0"/>
                <a:t>The fault is traced</a:t>
              </a:r>
            </a:p>
            <a:p>
              <a:pPr>
                <a:defRPr/>
              </a:pPr>
              <a:r>
                <a:rPr lang="en-US" sz="1600" dirty="0" smtClean="0">
                  <a:latin typeface="Tahoma" pitchFamily="-84" charset="0"/>
                  <a:ea typeface="+mn-ea"/>
                  <a:cs typeface="+mn-cs"/>
                </a:rPr>
                <a:t>to its source</a:t>
              </a:r>
            </a:p>
            <a:p>
              <a:pPr>
                <a:defRPr/>
              </a:pPr>
              <a:r>
                <a:rPr lang="en-US" sz="1600" dirty="0" smtClean="0">
                  <a:latin typeface="Tahoma" pitchFamily="-84" charset="0"/>
                  <a:ea typeface="+mn-ea"/>
                  <a:cs typeface="+mn-cs"/>
                </a:rPr>
                <a:t>component / port</a:t>
              </a:r>
              <a:endParaRPr lang="en-US" sz="1600" dirty="0">
                <a:latin typeface="Tahoma" pitchFamily="-84" charset="0"/>
                <a:ea typeface="+mn-ea"/>
                <a:cs typeface="+mn-cs"/>
              </a:endParaRPr>
            </a:p>
          </p:txBody>
        </p:sp>
      </p:grpSp>
      <p:sp>
        <p:nvSpPr>
          <p:cNvPr id="60" name="Isosceles Triangle 59"/>
          <p:cNvSpPr/>
          <p:nvPr/>
        </p:nvSpPr>
        <p:spPr bwMode="auto">
          <a:xfrm rot="5400000">
            <a:off x="1185216" y="5122532"/>
            <a:ext cx="90257" cy="77807"/>
          </a:xfrm>
          <a:prstGeom prst="triangl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660059" y="4491240"/>
            <a:ext cx="510115" cy="1199361"/>
          </a:xfrm>
          <a:prstGeom prst="round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33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2" y="2342690"/>
            <a:ext cx="7264031" cy="3831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Analysis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5729" y="1141610"/>
            <a:ext cx="6827838" cy="46166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 smtClean="0"/>
              <a:t>Specification Step 1: Propagation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920350" y="2855944"/>
            <a:ext cx="4407545" cy="1155853"/>
            <a:chOff x="3174938" y="3945286"/>
            <a:chExt cx="4407545" cy="1155853"/>
          </a:xfrm>
        </p:grpSpPr>
        <p:sp>
          <p:nvSpPr>
            <p:cNvPr id="71" name="Line 87"/>
            <p:cNvSpPr>
              <a:spLocks noChangeShapeType="1"/>
            </p:cNvSpPr>
            <p:nvPr/>
          </p:nvSpPr>
          <p:spPr bwMode="auto">
            <a:xfrm flipV="1">
              <a:off x="3174938" y="4195063"/>
              <a:ext cx="1455477" cy="9060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6" name="Text Box 57"/>
            <p:cNvSpPr txBox="1">
              <a:spLocks noChangeArrowheads="1"/>
            </p:cNvSpPr>
            <p:nvPr/>
          </p:nvSpPr>
          <p:spPr bwMode="auto">
            <a:xfrm>
              <a:off x="4587609" y="3945286"/>
              <a:ext cx="2994874" cy="3385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1600" dirty="0" smtClean="0">
                  <a:latin typeface="Tahoma" pitchFamily="-84" charset="0"/>
                  <a:ea typeface="+mn-ea"/>
                  <a:cs typeface="+mn-cs"/>
                </a:rPr>
                <a:t>Port the fault will propagate on</a:t>
              </a:r>
              <a:endParaRPr lang="en-US" sz="1600" dirty="0">
                <a:latin typeface="Tahoma" pitchFamily="-84" charset="0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418552" y="4274119"/>
            <a:ext cx="3336292" cy="1684714"/>
            <a:chOff x="2208398" y="3762481"/>
            <a:chExt cx="3336292" cy="1684714"/>
          </a:xfrm>
        </p:grpSpPr>
        <p:sp>
          <p:nvSpPr>
            <p:cNvPr id="75" name="Line 87"/>
            <p:cNvSpPr>
              <a:spLocks noChangeShapeType="1"/>
            </p:cNvSpPr>
            <p:nvPr/>
          </p:nvSpPr>
          <p:spPr bwMode="auto">
            <a:xfrm>
              <a:off x="2208398" y="3762481"/>
              <a:ext cx="663467" cy="14215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5" name="Text Box 57"/>
            <p:cNvSpPr txBox="1">
              <a:spLocks noChangeArrowheads="1"/>
            </p:cNvSpPr>
            <p:nvPr/>
          </p:nvSpPr>
          <p:spPr bwMode="auto">
            <a:xfrm>
              <a:off x="2796246" y="5108641"/>
              <a:ext cx="2748444" cy="3385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1600" dirty="0" smtClean="0">
                  <a:latin typeface="Tahoma" pitchFamily="-84" charset="0"/>
                </a:rPr>
                <a:t>Direction of the propagation</a:t>
              </a:r>
              <a:endParaRPr lang="en-US" sz="1600" dirty="0">
                <a:latin typeface="Tahoma" pitchFamily="-84" charset="0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1517" y="3398991"/>
            <a:ext cx="3254472" cy="575336"/>
            <a:chOff x="1009924" y="4303071"/>
            <a:chExt cx="3254472" cy="575336"/>
          </a:xfrm>
        </p:grpSpPr>
        <p:sp>
          <p:nvSpPr>
            <p:cNvPr id="12" name="Line 87"/>
            <p:cNvSpPr>
              <a:spLocks noChangeShapeType="1"/>
            </p:cNvSpPr>
            <p:nvPr/>
          </p:nvSpPr>
          <p:spPr bwMode="auto">
            <a:xfrm flipV="1">
              <a:off x="1009924" y="4586043"/>
              <a:ext cx="1955350" cy="2923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" name="Text Box 57"/>
            <p:cNvSpPr txBox="1">
              <a:spLocks noChangeArrowheads="1"/>
            </p:cNvSpPr>
            <p:nvPr/>
          </p:nvSpPr>
          <p:spPr bwMode="auto">
            <a:xfrm>
              <a:off x="2909984" y="4303071"/>
              <a:ext cx="1354412" cy="33855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en-US" sz="1600" dirty="0" smtClean="0">
                  <a:latin typeface="Tahoma" pitchFamily="-84" charset="0"/>
                </a:rPr>
                <a:t>Specific Fault</a:t>
              </a:r>
              <a:endParaRPr lang="en-US" sz="1600" dirty="0">
                <a:latin typeface="Tahoma" pitchFamily="-8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40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478830" y="2359986"/>
            <a:ext cx="8196687" cy="3772609"/>
          </a:xfrm>
          <a:prstGeom prst="roundRect">
            <a:avLst>
              <a:gd name="adj" fmla="val 6201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2041855" y="2800907"/>
            <a:ext cx="3474302" cy="2908796"/>
          </a:xfrm>
          <a:prstGeom prst="roundRect">
            <a:avLst>
              <a:gd name="adj" fmla="val 9083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268672" y="2800907"/>
            <a:ext cx="2004226" cy="2908796"/>
          </a:xfrm>
          <a:prstGeom prst="roundRect">
            <a:avLst>
              <a:gd name="adj" fmla="val 9083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flipV="1">
            <a:off x="1163893" y="5154264"/>
            <a:ext cx="882822" cy="495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5" name="Rounded Rectangle 114"/>
          <p:cNvSpPr/>
          <p:nvPr/>
        </p:nvSpPr>
        <p:spPr bwMode="auto">
          <a:xfrm>
            <a:off x="2039377" y="2804624"/>
            <a:ext cx="3474302" cy="2908796"/>
          </a:xfrm>
          <a:prstGeom prst="roundRect">
            <a:avLst>
              <a:gd name="adj" fmla="val 9083"/>
            </a:avLst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2033324" y="2802145"/>
            <a:ext cx="3474302" cy="2908796"/>
          </a:xfrm>
          <a:prstGeom prst="roundRect">
            <a:avLst>
              <a:gd name="adj" fmla="val 9083"/>
            </a:avLst>
          </a:prstGeom>
          <a:solidFill>
            <a:srgbClr val="CC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26" name="Straight Connector 25"/>
          <p:cNvCxnSpPr>
            <a:endCxn id="30" idx="0"/>
          </p:cNvCxnSpPr>
          <p:nvPr/>
        </p:nvCxnSpPr>
        <p:spPr bwMode="auto">
          <a:xfrm>
            <a:off x="2041853" y="5170564"/>
            <a:ext cx="522473" cy="2219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Isosceles Triangle 27"/>
          <p:cNvSpPr/>
          <p:nvPr/>
        </p:nvSpPr>
        <p:spPr bwMode="auto">
          <a:xfrm rot="16200000" flipH="1">
            <a:off x="1943940" y="5115520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9" name="Isosceles Triangle 28"/>
          <p:cNvSpPr/>
          <p:nvPr/>
        </p:nvSpPr>
        <p:spPr bwMode="auto">
          <a:xfrm rot="5400000">
            <a:off x="2051232" y="5115520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30" name="Isosceles Triangle 29"/>
          <p:cNvSpPr/>
          <p:nvPr/>
        </p:nvSpPr>
        <p:spPr bwMode="auto">
          <a:xfrm rot="16200000" flipH="1">
            <a:off x="2558101" y="5153849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 flipV="1">
            <a:off x="1160764" y="3387175"/>
            <a:ext cx="882822" cy="495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40" idx="2"/>
          </p:cNvCxnSpPr>
          <p:nvPr/>
        </p:nvCxnSpPr>
        <p:spPr bwMode="auto">
          <a:xfrm>
            <a:off x="2042431" y="3380472"/>
            <a:ext cx="544208" cy="16884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rapezoid 38"/>
          <p:cNvSpPr/>
          <p:nvPr/>
        </p:nvSpPr>
        <p:spPr bwMode="auto">
          <a:xfrm rot="5400000">
            <a:off x="1177369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0" name="Trapezoid 39"/>
          <p:cNvSpPr/>
          <p:nvPr/>
        </p:nvSpPr>
        <p:spPr bwMode="auto">
          <a:xfrm rot="5400000">
            <a:off x="2022049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1" name="Trapezoid 40"/>
          <p:cNvSpPr/>
          <p:nvPr/>
        </p:nvSpPr>
        <p:spPr bwMode="auto">
          <a:xfrm rot="16200000" flipH="1">
            <a:off x="1924720" y="3345978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1189389" y="5209130"/>
            <a:ext cx="888314" cy="57795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rapezoid 41"/>
          <p:cNvSpPr/>
          <p:nvPr/>
        </p:nvSpPr>
        <p:spPr bwMode="auto">
          <a:xfrm rot="16200000" flipH="1">
            <a:off x="2576257" y="3499281"/>
            <a:ext cx="109749" cy="68985"/>
          </a:xfrm>
          <a:prstGeom prst="trapezoid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2059655" y="5787057"/>
            <a:ext cx="3552941" cy="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5592821" y="5023057"/>
            <a:ext cx="685072" cy="76651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6235084" y="4987046"/>
            <a:ext cx="611686" cy="6816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Isosceles Triangle 46"/>
          <p:cNvSpPr/>
          <p:nvPr/>
        </p:nvSpPr>
        <p:spPr bwMode="auto">
          <a:xfrm rot="5400000">
            <a:off x="6285276" y="5024499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 rot="16200000" flipH="1">
            <a:off x="6174142" y="5024498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9" name="Isosceles Triangle 48"/>
          <p:cNvSpPr/>
          <p:nvPr/>
        </p:nvSpPr>
        <p:spPr bwMode="auto">
          <a:xfrm rot="16200000" flipH="1">
            <a:off x="6740393" y="4957428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5228210" y="4253779"/>
            <a:ext cx="308902" cy="152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6263520" y="3913433"/>
            <a:ext cx="59923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endCxn id="58" idx="4"/>
          </p:cNvCxnSpPr>
          <p:nvPr/>
        </p:nvCxnSpPr>
        <p:spPr bwMode="auto">
          <a:xfrm flipV="1">
            <a:off x="5511378" y="3920888"/>
            <a:ext cx="680281" cy="3452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Heptagon 55"/>
          <p:cNvSpPr/>
          <p:nvPr/>
        </p:nvSpPr>
        <p:spPr bwMode="auto">
          <a:xfrm>
            <a:off x="5137703" y="4170310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7" name="Heptagon 56"/>
          <p:cNvSpPr/>
          <p:nvPr/>
        </p:nvSpPr>
        <p:spPr bwMode="auto">
          <a:xfrm>
            <a:off x="5439518" y="4170310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8" name="Heptagon 57"/>
          <p:cNvSpPr/>
          <p:nvPr/>
        </p:nvSpPr>
        <p:spPr bwMode="auto">
          <a:xfrm>
            <a:off x="6191660" y="3825379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9" name="Heptagon 58"/>
          <p:cNvSpPr/>
          <p:nvPr/>
        </p:nvSpPr>
        <p:spPr bwMode="auto">
          <a:xfrm>
            <a:off x="6785708" y="3820588"/>
            <a:ext cx="148512" cy="148512"/>
          </a:xfrm>
          <a:prstGeom prst="heptagon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848167" y="3486952"/>
            <a:ext cx="975922" cy="9806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2680133" y="3329249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2660172" y="4996022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4083517" y="4033646"/>
            <a:ext cx="1081191" cy="4367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6848167" y="4574444"/>
            <a:ext cx="975922" cy="9806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63163" y="2816894"/>
            <a:ext cx="510115" cy="1199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3163" y="4494354"/>
            <a:ext cx="510115" cy="1199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7" name="Isosceles Triangle 86"/>
          <p:cNvSpPr/>
          <p:nvPr/>
        </p:nvSpPr>
        <p:spPr bwMode="auto">
          <a:xfrm rot="5400000">
            <a:off x="1188320" y="5125646"/>
            <a:ext cx="90257" cy="77807"/>
          </a:xfrm>
          <a:prstGeom prst="triangl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96" name="Straight Connector 95"/>
          <p:cNvCxnSpPr>
            <a:endCxn id="98" idx="0"/>
          </p:cNvCxnSpPr>
          <p:nvPr/>
        </p:nvCxnSpPr>
        <p:spPr bwMode="auto">
          <a:xfrm flipV="1">
            <a:off x="1160789" y="5151310"/>
            <a:ext cx="786272" cy="47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2" name="Group 51"/>
          <p:cNvGrpSpPr/>
          <p:nvPr/>
        </p:nvGrpSpPr>
        <p:grpSpPr>
          <a:xfrm>
            <a:off x="1947061" y="5106181"/>
            <a:ext cx="185099" cy="90257"/>
            <a:chOff x="1947061" y="5106181"/>
            <a:chExt cx="185099" cy="90257"/>
          </a:xfrm>
        </p:grpSpPr>
        <p:sp>
          <p:nvSpPr>
            <p:cNvPr id="98" name="Isosceles Triangle 97"/>
            <p:cNvSpPr/>
            <p:nvPr/>
          </p:nvSpPr>
          <p:spPr bwMode="auto">
            <a:xfrm rot="16200000" flipH="1">
              <a:off x="1940836" y="5112406"/>
              <a:ext cx="90257" cy="77807"/>
            </a:xfrm>
            <a:prstGeom prst="triangl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99" name="Isosceles Triangle 98"/>
            <p:cNvSpPr/>
            <p:nvPr/>
          </p:nvSpPr>
          <p:spPr bwMode="auto">
            <a:xfrm rot="5400000">
              <a:off x="2048128" y="5112406"/>
              <a:ext cx="90257" cy="77807"/>
            </a:xfrm>
            <a:prstGeom prst="triangl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113" name="Rounded Rectangle 112"/>
          <p:cNvSpPr/>
          <p:nvPr/>
        </p:nvSpPr>
        <p:spPr bwMode="auto">
          <a:xfrm>
            <a:off x="660059" y="4491240"/>
            <a:ext cx="510115" cy="1199361"/>
          </a:xfrm>
          <a:prstGeom prst="round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14" name="Isosceles Triangle 113"/>
          <p:cNvSpPr/>
          <p:nvPr/>
        </p:nvSpPr>
        <p:spPr bwMode="auto">
          <a:xfrm rot="5400000">
            <a:off x="1185216" y="5122532"/>
            <a:ext cx="90257" cy="77807"/>
          </a:xfrm>
          <a:prstGeom prst="triangl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1266736" y="3389996"/>
            <a:ext cx="67836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CFF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rapezoid 68"/>
          <p:cNvSpPr/>
          <p:nvPr/>
        </p:nvSpPr>
        <p:spPr bwMode="auto">
          <a:xfrm rot="16200000" flipH="1">
            <a:off x="1924720" y="3349153"/>
            <a:ext cx="109749" cy="68985"/>
          </a:xfrm>
          <a:prstGeom prst="trapezoid">
            <a:avLst/>
          </a:prstGeom>
          <a:solidFill>
            <a:srgbClr val="CCFFCC"/>
          </a:solidFill>
          <a:ln w="38100" cap="flat" cmpd="sng" algn="ctr">
            <a:solidFill>
              <a:srgbClr val="CCFFCC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1" name="Trapezoid 70"/>
          <p:cNvSpPr/>
          <p:nvPr/>
        </p:nvSpPr>
        <p:spPr bwMode="auto">
          <a:xfrm rot="5400000" flipH="1">
            <a:off x="1178595" y="3345978"/>
            <a:ext cx="109749" cy="68985"/>
          </a:xfrm>
          <a:prstGeom prst="trapezoid">
            <a:avLst/>
          </a:prstGeom>
          <a:solidFill>
            <a:srgbClr val="CCFFCC"/>
          </a:solidFill>
          <a:ln w="38100" cap="flat" cmpd="sng" algn="ctr">
            <a:solidFill>
              <a:srgbClr val="CCFFCC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2" name="Trapezoid 71"/>
          <p:cNvSpPr/>
          <p:nvPr/>
        </p:nvSpPr>
        <p:spPr bwMode="auto">
          <a:xfrm rot="5400000" flipH="1">
            <a:off x="2028835" y="3346560"/>
            <a:ext cx="109749" cy="68985"/>
          </a:xfrm>
          <a:prstGeom prst="trapezoid">
            <a:avLst/>
          </a:prstGeom>
          <a:solidFill>
            <a:srgbClr val="CCFFCC"/>
          </a:solidFill>
          <a:ln w="38100" cap="flat" cmpd="sng" algn="ctr">
            <a:solidFill>
              <a:srgbClr val="CCFFCC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665021" y="2814043"/>
            <a:ext cx="510115" cy="1199361"/>
          </a:xfrm>
          <a:prstGeom prst="roundRect">
            <a:avLst/>
          </a:prstGeom>
          <a:solidFill>
            <a:srgbClr val="CC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3" name="Text Box 57"/>
          <p:cNvSpPr txBox="1">
            <a:spLocks noChangeArrowheads="1"/>
          </p:cNvSpPr>
          <p:nvPr/>
        </p:nvSpPr>
        <p:spPr bwMode="auto">
          <a:xfrm>
            <a:off x="2782085" y="2080199"/>
            <a:ext cx="1831451" cy="33855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600" dirty="0" smtClean="0"/>
              <a:t>Anything missing?</a:t>
            </a:r>
            <a:endParaRPr lang="en-US" sz="1600" dirty="0">
              <a:latin typeface="Tahoma" pitchFamily="-8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Analysis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5729" y="1141610"/>
            <a:ext cx="6827838" cy="46166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 smtClean="0"/>
              <a:t>Annotating the Architectural Model</a:t>
            </a:r>
          </a:p>
        </p:txBody>
      </p:sp>
      <p:sp>
        <p:nvSpPr>
          <p:cNvPr id="5" name="Oval 4"/>
          <p:cNvSpPr/>
          <p:nvPr/>
        </p:nvSpPr>
        <p:spPr bwMode="auto">
          <a:xfrm rot="20153896">
            <a:off x="5346305" y="3667665"/>
            <a:ext cx="1083470" cy="73708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1074590" y="4992296"/>
            <a:ext cx="5790349" cy="101095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81467" y="4249373"/>
            <a:ext cx="2317917" cy="1363131"/>
            <a:chOff x="5781467" y="4249373"/>
            <a:chExt cx="2317917" cy="1363131"/>
          </a:xfrm>
        </p:grpSpPr>
        <p:sp>
          <p:nvSpPr>
            <p:cNvPr id="77" name="Line 87"/>
            <p:cNvSpPr>
              <a:spLocks noChangeShapeType="1"/>
            </p:cNvSpPr>
            <p:nvPr/>
          </p:nvSpPr>
          <p:spPr bwMode="auto">
            <a:xfrm flipV="1">
              <a:off x="5781467" y="4836392"/>
              <a:ext cx="1270201" cy="776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6" name="Line 87"/>
            <p:cNvSpPr>
              <a:spLocks noChangeShapeType="1"/>
            </p:cNvSpPr>
            <p:nvPr/>
          </p:nvSpPr>
          <p:spPr bwMode="auto">
            <a:xfrm flipH="1" flipV="1">
              <a:off x="6127823" y="4369226"/>
              <a:ext cx="479569" cy="1953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" name="Text Box 57"/>
            <p:cNvSpPr txBox="1">
              <a:spLocks noChangeArrowheads="1"/>
            </p:cNvSpPr>
            <p:nvPr/>
          </p:nvSpPr>
          <p:spPr bwMode="auto">
            <a:xfrm>
              <a:off x="6521101" y="4249373"/>
              <a:ext cx="1578283" cy="830997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5921" dir="2700000" algn="ctr" rotWithShape="0">
                <a:schemeClr val="bg2"/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sz="1600" dirty="0" smtClean="0">
                  <a:latin typeface="Tahoma" pitchFamily="-84" charset="0"/>
                </a:rPr>
                <a:t>There are two missed error </a:t>
              </a:r>
              <a:r>
                <a:rPr lang="en-US" sz="1600" dirty="0" smtClean="0">
                  <a:latin typeface="Tahoma" pitchFamily="-84" charset="0"/>
                  <a:ea typeface="+mn-ea"/>
                  <a:cs typeface="+mn-cs"/>
                </a:rPr>
                <a:t>propagations!</a:t>
              </a:r>
              <a:endParaRPr lang="en-US" sz="1600" dirty="0">
                <a:latin typeface="Tahoma" pitchFamily="-8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05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9" grpId="0" animBg="1"/>
      <p:bldP spid="69" grpId="0" animBg="1"/>
      <p:bldP spid="71" grpId="0" animBg="1"/>
      <p:bldP spid="72" grpId="0" animBg="1"/>
      <p:bldP spid="73" grpId="0" animBg="1"/>
      <p:bldP spid="5" grpId="0" animBg="1"/>
      <p:bldP spid="7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Analysis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5729" y="1141610"/>
            <a:ext cx="6827838" cy="46166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 smtClean="0"/>
              <a:t>OSATE Remembers A Neglected Connection</a:t>
            </a:r>
            <a:endParaRPr lang="en-US" sz="2400" dirty="0"/>
          </a:p>
        </p:txBody>
      </p:sp>
      <p:pic>
        <p:nvPicPr>
          <p:cNvPr id="3" name="Picture 2" descr="Screen Shot 2014-10-11 at 4.2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9" y="1832693"/>
            <a:ext cx="7027428" cy="459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9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Challenges: Risk Management</a:t>
            </a:r>
            <a:endParaRPr lang="en-US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00203" y="4665397"/>
            <a:ext cx="4383742" cy="196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1800" kern="0" dirty="0" smtClean="0"/>
              <a:t>Designing platform based system from the safety standpoint</a:t>
            </a:r>
          </a:p>
          <a:p>
            <a:endParaRPr lang="en-US" sz="1800" kern="0" dirty="0" smtClean="0"/>
          </a:p>
          <a:p>
            <a:r>
              <a:rPr lang="en-US" sz="1800" kern="0" dirty="0" smtClean="0"/>
              <a:t>Develop risk management process and tools</a:t>
            </a:r>
          </a:p>
        </p:txBody>
      </p:sp>
      <p:sp>
        <p:nvSpPr>
          <p:cNvPr id="38" name="Text Box 151"/>
          <p:cNvSpPr txBox="1">
            <a:spLocks noChangeArrowheads="1"/>
          </p:cNvSpPr>
          <p:nvPr/>
        </p:nvSpPr>
        <p:spPr bwMode="auto">
          <a:xfrm>
            <a:off x="300203" y="1127016"/>
            <a:ext cx="8483600" cy="40011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37931725" indent="-37474525"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eaLnBrk="0" hangingPunct="0"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sz="2000" dirty="0" smtClean="0"/>
              <a:t>Systems of systems risk management </a:t>
            </a:r>
            <a:endParaRPr lang="en-US" altLang="x-none" sz="20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3" y="1550904"/>
            <a:ext cx="3756431" cy="29465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712" y="2855033"/>
            <a:ext cx="3261091" cy="3620725"/>
          </a:xfrm>
          <a:prstGeom prst="rect">
            <a:avLst/>
          </a:prstGeom>
        </p:spPr>
      </p:pic>
      <p:sp>
        <p:nvSpPr>
          <p:cNvPr id="40" name="Left-Up Arrow 39"/>
          <p:cNvSpPr/>
          <p:nvPr/>
        </p:nvSpPr>
        <p:spPr bwMode="auto">
          <a:xfrm rot="16200000">
            <a:off x="4938288" y="828200"/>
            <a:ext cx="1168848" cy="2747578"/>
          </a:xfrm>
          <a:prstGeom prst="leftUpArrow">
            <a:avLst>
              <a:gd name="adj1" fmla="val 25000"/>
              <a:gd name="adj2" fmla="val 29388"/>
              <a:gd name="adj3" fmla="val 25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 bwMode="auto">
          <a:xfrm>
            <a:off x="6882999" y="1595746"/>
            <a:ext cx="2261001" cy="196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1800" kern="0" dirty="0" smtClean="0"/>
              <a:t>Safety critical</a:t>
            </a:r>
            <a:endParaRPr lang="en-US" sz="1800" kern="0" dirty="0"/>
          </a:p>
          <a:p>
            <a:r>
              <a:rPr lang="en-US" sz="1800" kern="0" dirty="0" smtClean="0"/>
              <a:t>Security critical</a:t>
            </a:r>
          </a:p>
          <a:p>
            <a:r>
              <a:rPr lang="en-US" sz="1800" kern="0" dirty="0" smtClean="0"/>
              <a:t>Real time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410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39"/>
    </mc:Choice>
    <mc:Fallback xmlns="">
      <p:transition spd="slow" advTm="31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Analysis</a:t>
            </a:r>
            <a:endParaRPr lang="en-US" dirty="0"/>
          </a:p>
        </p:txBody>
      </p:sp>
      <p:pic>
        <p:nvPicPr>
          <p:cNvPr id="11" name="Picture 10" descr="Screen Shot 2014-10-08 at 2.03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99" y="1604578"/>
            <a:ext cx="3038003" cy="157430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2823025" y="4963857"/>
            <a:ext cx="3497950" cy="1609967"/>
            <a:chOff x="478830" y="2359986"/>
            <a:chExt cx="8196687" cy="3772609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478830" y="2359986"/>
              <a:ext cx="8196687" cy="3772609"/>
            </a:xfrm>
            <a:prstGeom prst="roundRect">
              <a:avLst>
                <a:gd name="adj" fmla="val 620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2041855" y="2800907"/>
              <a:ext cx="3474302" cy="2908796"/>
            </a:xfrm>
            <a:prstGeom prst="roundRect">
              <a:avLst>
                <a:gd name="adj" fmla="val 908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6268672" y="2800907"/>
              <a:ext cx="2004226" cy="2908796"/>
            </a:xfrm>
            <a:prstGeom prst="roundRect">
              <a:avLst>
                <a:gd name="adj" fmla="val 908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flipV="1">
              <a:off x="1163893" y="5154264"/>
              <a:ext cx="882822" cy="495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endCxn id="19" idx="0"/>
            </p:cNvCxnSpPr>
            <p:nvPr/>
          </p:nvCxnSpPr>
          <p:spPr bwMode="auto">
            <a:xfrm>
              <a:off x="2041853" y="5170564"/>
              <a:ext cx="522473" cy="221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Isosceles Triangle 16"/>
            <p:cNvSpPr/>
            <p:nvPr/>
          </p:nvSpPr>
          <p:spPr bwMode="auto">
            <a:xfrm rot="16200000" flipH="1">
              <a:off x="1943940" y="5115520"/>
              <a:ext cx="90257" cy="77807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8" name="Isosceles Triangle 17"/>
            <p:cNvSpPr/>
            <p:nvPr/>
          </p:nvSpPr>
          <p:spPr bwMode="auto">
            <a:xfrm rot="5400000">
              <a:off x="2051232" y="5115520"/>
              <a:ext cx="90257" cy="77807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9" name="Isosceles Triangle 18"/>
            <p:cNvSpPr/>
            <p:nvPr/>
          </p:nvSpPr>
          <p:spPr bwMode="auto">
            <a:xfrm rot="16200000" flipH="1">
              <a:off x="2558101" y="5153849"/>
              <a:ext cx="90257" cy="77807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1160764" y="3387175"/>
              <a:ext cx="882822" cy="495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23" idx="2"/>
            </p:cNvCxnSpPr>
            <p:nvPr/>
          </p:nvCxnSpPr>
          <p:spPr bwMode="auto">
            <a:xfrm>
              <a:off x="2042431" y="3380472"/>
              <a:ext cx="544208" cy="1688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Trapezoid 21"/>
            <p:cNvSpPr/>
            <p:nvPr/>
          </p:nvSpPr>
          <p:spPr bwMode="auto">
            <a:xfrm rot="5400000">
              <a:off x="1177369" y="3345978"/>
              <a:ext cx="109749" cy="68985"/>
            </a:xfrm>
            <a:prstGeom prst="trapezoid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3" name="Trapezoid 22"/>
            <p:cNvSpPr/>
            <p:nvPr/>
          </p:nvSpPr>
          <p:spPr bwMode="auto">
            <a:xfrm rot="5400000">
              <a:off x="2022049" y="3345978"/>
              <a:ext cx="109749" cy="68985"/>
            </a:xfrm>
            <a:prstGeom prst="trapezoid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4" name="Trapezoid 23"/>
            <p:cNvSpPr/>
            <p:nvPr/>
          </p:nvSpPr>
          <p:spPr bwMode="auto">
            <a:xfrm rot="16200000" flipH="1">
              <a:off x="1924720" y="3345978"/>
              <a:ext cx="109749" cy="68985"/>
            </a:xfrm>
            <a:prstGeom prst="trapezoid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189389" y="5209130"/>
              <a:ext cx="888314" cy="57795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rapezoid 25"/>
            <p:cNvSpPr/>
            <p:nvPr/>
          </p:nvSpPr>
          <p:spPr bwMode="auto">
            <a:xfrm rot="16200000" flipH="1">
              <a:off x="2576257" y="3499281"/>
              <a:ext cx="109749" cy="68985"/>
            </a:xfrm>
            <a:prstGeom prst="trapezoid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 flipV="1">
              <a:off x="2059655" y="5787057"/>
              <a:ext cx="3552941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flipV="1">
              <a:off x="5592821" y="5023057"/>
              <a:ext cx="685072" cy="76651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6235084" y="4987046"/>
              <a:ext cx="611686" cy="6816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Isosceles Triangle 29"/>
            <p:cNvSpPr/>
            <p:nvPr/>
          </p:nvSpPr>
          <p:spPr bwMode="auto">
            <a:xfrm rot="5400000">
              <a:off x="6285276" y="5024499"/>
              <a:ext cx="90257" cy="77807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1" name="Isosceles Triangle 30"/>
            <p:cNvSpPr/>
            <p:nvPr/>
          </p:nvSpPr>
          <p:spPr bwMode="auto">
            <a:xfrm rot="16200000" flipH="1">
              <a:off x="6174142" y="5024498"/>
              <a:ext cx="90257" cy="77807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2" name="Isosceles Triangle 31"/>
            <p:cNvSpPr/>
            <p:nvPr/>
          </p:nvSpPr>
          <p:spPr bwMode="auto">
            <a:xfrm rot="16200000" flipH="1">
              <a:off x="6740393" y="4957428"/>
              <a:ext cx="90257" cy="77807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5228210" y="4253779"/>
              <a:ext cx="308902" cy="152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6263520" y="3913433"/>
              <a:ext cx="59923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endCxn id="38" idx="4"/>
            </p:cNvCxnSpPr>
            <p:nvPr/>
          </p:nvCxnSpPr>
          <p:spPr bwMode="auto">
            <a:xfrm flipV="1">
              <a:off x="5511378" y="3920888"/>
              <a:ext cx="680281" cy="34523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Heptagon 35"/>
            <p:cNvSpPr/>
            <p:nvPr/>
          </p:nvSpPr>
          <p:spPr bwMode="auto">
            <a:xfrm>
              <a:off x="5137703" y="4170310"/>
              <a:ext cx="148512" cy="148512"/>
            </a:xfrm>
            <a:prstGeom prst="heptagon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7" name="Heptagon 36"/>
            <p:cNvSpPr/>
            <p:nvPr/>
          </p:nvSpPr>
          <p:spPr bwMode="auto">
            <a:xfrm>
              <a:off x="5439518" y="4170310"/>
              <a:ext cx="148512" cy="148512"/>
            </a:xfrm>
            <a:prstGeom prst="heptagon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8" name="Heptagon 37"/>
            <p:cNvSpPr/>
            <p:nvPr/>
          </p:nvSpPr>
          <p:spPr bwMode="auto">
            <a:xfrm>
              <a:off x="6191660" y="3825379"/>
              <a:ext cx="148512" cy="148512"/>
            </a:xfrm>
            <a:prstGeom prst="heptagon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9" name="Heptagon 38"/>
            <p:cNvSpPr/>
            <p:nvPr/>
          </p:nvSpPr>
          <p:spPr bwMode="auto">
            <a:xfrm>
              <a:off x="6785708" y="3820588"/>
              <a:ext cx="148512" cy="148512"/>
            </a:xfrm>
            <a:prstGeom prst="heptagon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848167" y="3486952"/>
              <a:ext cx="975922" cy="98066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2680133" y="3329249"/>
              <a:ext cx="1081191" cy="4367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2660172" y="4996022"/>
              <a:ext cx="1081191" cy="4367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4083517" y="4033646"/>
              <a:ext cx="1081191" cy="4367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6848167" y="4574444"/>
              <a:ext cx="975922" cy="98066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663163" y="2816894"/>
              <a:ext cx="510115" cy="119936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663163" y="4494354"/>
              <a:ext cx="510115" cy="119936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rot="5400000">
              <a:off x="1188320" y="5125646"/>
              <a:ext cx="90257" cy="77807"/>
            </a:xfrm>
            <a:prstGeom prst="triangl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55" name="Oval 54"/>
          <p:cNvSpPr/>
          <p:nvPr/>
        </p:nvSpPr>
        <p:spPr bwMode="auto">
          <a:xfrm>
            <a:off x="4174025" y="2332785"/>
            <a:ext cx="577258" cy="39270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8" name="Text Box 57"/>
          <p:cNvSpPr txBox="1">
            <a:spLocks noChangeArrowheads="1"/>
          </p:cNvSpPr>
          <p:nvPr/>
        </p:nvSpPr>
        <p:spPr bwMode="auto">
          <a:xfrm>
            <a:off x="5346304" y="3262535"/>
            <a:ext cx="3037269" cy="58477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>
                <a:latin typeface="Tahoma" pitchFamily="-84" charset="0"/>
              </a:rPr>
              <a:t>1. </a:t>
            </a:r>
            <a:r>
              <a:rPr lang="en-US" sz="1600" dirty="0"/>
              <a:t>Report indicates analysis </a:t>
            </a:r>
            <a:r>
              <a:rPr lang="en-US" sz="1600" dirty="0" smtClean="0"/>
              <a:t>incomplete</a:t>
            </a:r>
            <a:endParaRPr lang="en-US" sz="1600" dirty="0">
              <a:latin typeface="Tahoma" pitchFamily="-84" charset="0"/>
              <a:ea typeface="+mn-ea"/>
              <a:cs typeface="+mn-cs"/>
            </a:endParaRPr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5346304" y="4196425"/>
            <a:ext cx="2957341" cy="58477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>
                <a:latin typeface="Tahoma" pitchFamily="-84" charset="0"/>
              </a:rPr>
              <a:t>2. </a:t>
            </a:r>
            <a:r>
              <a:rPr lang="en-US" sz="1600" dirty="0"/>
              <a:t>Developer creates and supporting EMV2 </a:t>
            </a:r>
            <a:r>
              <a:rPr lang="en-US" sz="1600" dirty="0" smtClean="0"/>
              <a:t>annotation</a:t>
            </a:r>
            <a:r>
              <a:rPr lang="en-US" sz="1600" dirty="0" smtClean="0">
                <a:latin typeface="Tahoma" pitchFamily="-84" charset="0"/>
              </a:rPr>
              <a:t>s</a:t>
            </a:r>
            <a:endParaRPr lang="en-US" sz="1600" dirty="0">
              <a:latin typeface="Tahoma" pitchFamily="-84" charset="0"/>
              <a:ea typeface="+mn-ea"/>
              <a:cs typeface="+mn-cs"/>
            </a:endParaRPr>
          </a:p>
        </p:txBody>
      </p:sp>
      <p:sp>
        <p:nvSpPr>
          <p:cNvPr id="63" name="Bent Arrow 62"/>
          <p:cNvSpPr/>
          <p:nvPr/>
        </p:nvSpPr>
        <p:spPr bwMode="auto">
          <a:xfrm rot="5400000">
            <a:off x="6429776" y="1888756"/>
            <a:ext cx="976899" cy="1042757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4" name="Bent Arrow 63"/>
          <p:cNvSpPr/>
          <p:nvPr/>
        </p:nvSpPr>
        <p:spPr bwMode="auto">
          <a:xfrm rot="10800000">
            <a:off x="6475605" y="5096064"/>
            <a:ext cx="976899" cy="1042757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3038694" y="5948598"/>
            <a:ext cx="577258" cy="39270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25729" y="1141610"/>
            <a:ext cx="6827838" cy="46166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 smtClean="0"/>
              <a:t>Interaction between Report and Model</a:t>
            </a:r>
          </a:p>
        </p:txBody>
      </p:sp>
      <p:sp>
        <p:nvSpPr>
          <p:cNvPr id="67" name="Text Box 57"/>
          <p:cNvSpPr txBox="1">
            <a:spLocks noChangeArrowheads="1"/>
          </p:cNvSpPr>
          <p:nvPr/>
        </p:nvSpPr>
        <p:spPr bwMode="auto">
          <a:xfrm>
            <a:off x="833784" y="4109051"/>
            <a:ext cx="3161831" cy="58477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>
                <a:latin typeface="Tahoma" pitchFamily="-84" charset="0"/>
              </a:rPr>
              <a:t>3. </a:t>
            </a:r>
            <a:r>
              <a:rPr lang="en-US" sz="1600" dirty="0" smtClean="0"/>
              <a:t>Tool </a:t>
            </a:r>
            <a:r>
              <a:rPr lang="en-US" sz="1600" dirty="0"/>
              <a:t>highlights unconsidered propagation paths</a:t>
            </a:r>
            <a:endParaRPr lang="en-US" sz="1600" dirty="0">
              <a:latin typeface="Tahoma" pitchFamily="-84" charset="0"/>
              <a:ea typeface="+mn-ea"/>
              <a:cs typeface="+mn-cs"/>
            </a:endParaRPr>
          </a:p>
        </p:txBody>
      </p:sp>
      <p:sp>
        <p:nvSpPr>
          <p:cNvPr id="68" name="Bent Arrow 67"/>
          <p:cNvSpPr/>
          <p:nvPr/>
        </p:nvSpPr>
        <p:spPr bwMode="auto">
          <a:xfrm rot="16200000">
            <a:off x="1574772" y="4937646"/>
            <a:ext cx="976899" cy="1042757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4880003" y="6072713"/>
            <a:ext cx="577258" cy="39270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0" name="Text Box 57"/>
          <p:cNvSpPr txBox="1">
            <a:spLocks noChangeArrowheads="1"/>
          </p:cNvSpPr>
          <p:nvPr/>
        </p:nvSpPr>
        <p:spPr bwMode="auto">
          <a:xfrm>
            <a:off x="833784" y="3222212"/>
            <a:ext cx="3152062" cy="830997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en-US" sz="1600" dirty="0" smtClean="0">
                <a:latin typeface="Tahoma" pitchFamily="-84" charset="0"/>
              </a:rPr>
              <a:t>4. </a:t>
            </a:r>
            <a:r>
              <a:rPr lang="en-US" sz="1600" dirty="0"/>
              <a:t>Developer creates supporting occurrence property, considers alternative impacts of hazard</a:t>
            </a:r>
            <a:endParaRPr lang="en-US" sz="1600" dirty="0">
              <a:latin typeface="Tahoma" pitchFamily="-84" charset="0"/>
              <a:ea typeface="+mn-ea"/>
              <a:cs typeface="+mn-cs"/>
            </a:endParaRPr>
          </a:p>
        </p:txBody>
      </p:sp>
      <p:sp>
        <p:nvSpPr>
          <p:cNvPr id="71" name="Bent Arrow 70"/>
          <p:cNvSpPr/>
          <p:nvPr/>
        </p:nvSpPr>
        <p:spPr bwMode="auto">
          <a:xfrm>
            <a:off x="1715440" y="2005633"/>
            <a:ext cx="976899" cy="1042757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557117" y="2216970"/>
            <a:ext cx="707886" cy="3454213"/>
            <a:chOff x="8557117" y="2216970"/>
            <a:chExt cx="707886" cy="3454213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575622" y="2761849"/>
              <a:ext cx="568378" cy="23622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7183953" y="3590134"/>
              <a:ext cx="34542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Top Down</a:t>
              </a:r>
              <a:endParaRPr lang="en-US" sz="40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-62165" y="2351611"/>
            <a:ext cx="707886" cy="3454213"/>
            <a:chOff x="-62165" y="2351611"/>
            <a:chExt cx="707886" cy="3454213"/>
          </a:xfrm>
        </p:grpSpPr>
        <p:sp>
          <p:nvSpPr>
            <p:cNvPr id="76" name="Rectangle 75"/>
            <p:cNvSpPr/>
            <p:nvPr/>
          </p:nvSpPr>
          <p:spPr bwMode="auto">
            <a:xfrm>
              <a:off x="0" y="2781042"/>
              <a:ext cx="630544" cy="25650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 rot="16200000">
              <a:off x="-1435329" y="3724775"/>
              <a:ext cx="34542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Bottom Up</a:t>
              </a:r>
              <a:endParaRPr lang="en-US" sz="4000" dirty="0"/>
            </a:p>
          </p:txBody>
        </p:sp>
      </p:grpSp>
      <p:sp>
        <p:nvSpPr>
          <p:cNvPr id="80" name="Oval 79"/>
          <p:cNvSpPr/>
          <p:nvPr/>
        </p:nvSpPr>
        <p:spPr bwMode="auto">
          <a:xfrm>
            <a:off x="4498011" y="1893050"/>
            <a:ext cx="577258" cy="39270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13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  <p:bldP spid="61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8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80C10C6-E556-46CB-B40B-5F43FEDD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77" y="1419789"/>
            <a:ext cx="4528269" cy="3328170"/>
          </a:xfrm>
          <a:prstGeom prst="rect">
            <a:avLst/>
          </a:prstGeom>
        </p:spPr>
      </p:pic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377063" y="174465"/>
            <a:ext cx="8407400" cy="654932"/>
          </a:xfrm>
        </p:spPr>
        <p:txBody>
          <a:bodyPr/>
          <a:lstStyle/>
          <a:p>
            <a:r>
              <a:rPr lang="en-US" sz="3200" dirty="0"/>
              <a:t>SSCATE Model Support and Analysis Tools</a:t>
            </a:r>
          </a:p>
        </p:txBody>
      </p:sp>
      <p:sp>
        <p:nvSpPr>
          <p:cNvPr id="36904" name="AutoShape 20"/>
          <p:cNvSpPr>
            <a:spLocks noChangeArrowheads="1"/>
          </p:cNvSpPr>
          <p:nvPr/>
        </p:nvSpPr>
        <p:spPr bwMode="auto">
          <a:xfrm>
            <a:off x="852102" y="2189043"/>
            <a:ext cx="1630379" cy="489347"/>
          </a:xfrm>
          <a:prstGeom prst="can">
            <a:avLst>
              <a:gd name="adj" fmla="val 25000"/>
            </a:avLst>
          </a:prstGeom>
          <a:solidFill>
            <a:srgbClr val="CCA8E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 Logical Model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1517465" y="5268912"/>
            <a:ext cx="2327124" cy="954107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400" b="1" dirty="0" smtClean="0">
                <a:latin typeface="Tahoma" pitchFamily="-84" charset="0"/>
              </a:rPr>
              <a:t>Model Building Tools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i="1" dirty="0" smtClean="0">
                <a:latin typeface="Tahoma" pitchFamily="-84" charset="0"/>
              </a:rPr>
              <a:t>Component 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i="1" dirty="0" smtClean="0">
                <a:latin typeface="Tahoma" pitchFamily="-84" charset="0"/>
              </a:rPr>
              <a:t>Hazard 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i="1" dirty="0" smtClean="0">
                <a:latin typeface="Tahoma" pitchFamily="-84" charset="0"/>
              </a:rPr>
              <a:t>Mitigation Association</a:t>
            </a:r>
            <a:endParaRPr lang="en-US" sz="1400" i="1" dirty="0">
              <a:latin typeface="Tahoma" pitchFamily="-84" charset="0"/>
            </a:endParaRPr>
          </a:p>
        </p:txBody>
      </p:sp>
      <p:sp>
        <p:nvSpPr>
          <p:cNvPr id="36875" name="Right Arrow 55"/>
          <p:cNvSpPr>
            <a:spLocks noChangeArrowheads="1"/>
          </p:cNvSpPr>
          <p:nvPr/>
        </p:nvSpPr>
        <p:spPr bwMode="auto">
          <a:xfrm rot="5400000" flipH="1">
            <a:off x="2303015" y="4737699"/>
            <a:ext cx="721116" cy="4269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38100">
            <a:noFill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" name="AutoShape 20">
            <a:extLst>
              <a:ext uri="{FF2B5EF4-FFF2-40B4-BE49-F238E27FC236}">
                <a16:creationId xmlns:a16="http://schemas.microsoft.com/office/drawing/2014/main" xmlns="" id="{67DD9F12-09BE-4392-825C-ABCA4F877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102" y="2766839"/>
            <a:ext cx="1630379" cy="831890"/>
          </a:xfrm>
          <a:prstGeom prst="can">
            <a:avLst>
              <a:gd name="adj" fmla="val 25000"/>
            </a:avLst>
          </a:prstGeom>
          <a:solidFill>
            <a:srgbClr val="CCA8E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Hazards and </a:t>
            </a:r>
            <a:r>
              <a:rPr lang="en-US" sz="1400" dirty="0" smtClean="0"/>
              <a:t>Mitigations</a:t>
            </a:r>
            <a:endParaRPr lang="en-US" sz="1400" dirty="0"/>
          </a:p>
        </p:txBody>
      </p:sp>
      <p:sp>
        <p:nvSpPr>
          <p:cNvPr id="55" name="AutoShape 20">
            <a:extLst>
              <a:ext uri="{FF2B5EF4-FFF2-40B4-BE49-F238E27FC236}">
                <a16:creationId xmlns:a16="http://schemas.microsoft.com/office/drawing/2014/main" xmlns="" id="{C6F3B6B6-E743-4A5E-AF5A-5EB828CDF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045" y="2937194"/>
            <a:ext cx="1630379" cy="1174433"/>
          </a:xfrm>
          <a:prstGeom prst="can">
            <a:avLst>
              <a:gd name="adj" fmla="val 25000"/>
            </a:avLst>
          </a:prstGeom>
          <a:solidFill>
            <a:srgbClr val="CCA8E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 Support Context</a:t>
            </a:r>
          </a:p>
          <a:p>
            <a:r>
              <a:rPr lang="en-US" sz="1400" dirty="0"/>
              <a:t>(other networks, clinicians,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</p:txBody>
      </p:sp>
      <p:sp>
        <p:nvSpPr>
          <p:cNvPr id="56" name="AutoShape 20">
            <a:extLst>
              <a:ext uri="{FF2B5EF4-FFF2-40B4-BE49-F238E27FC236}">
                <a16:creationId xmlns:a16="http://schemas.microsoft.com/office/drawing/2014/main" xmlns="" id="{016ECED6-1CD1-4628-8075-7AE530C61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045" y="2184814"/>
            <a:ext cx="1630379" cy="489347"/>
          </a:xfrm>
          <a:prstGeom prst="can">
            <a:avLst>
              <a:gd name="adj" fmla="val 25000"/>
            </a:avLst>
          </a:prstGeom>
          <a:solidFill>
            <a:srgbClr val="CCA8E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Physical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F7A3170-4F0F-472C-8B90-CEF2BD4F07AB}"/>
              </a:ext>
            </a:extLst>
          </p:cNvPr>
          <p:cNvSpPr txBox="1"/>
          <p:nvPr/>
        </p:nvSpPr>
        <p:spPr>
          <a:xfrm>
            <a:off x="1429134" y="1562514"/>
            <a:ext cx="2895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AADL System Model</a:t>
            </a:r>
            <a:endParaRPr lang="en-US" dirty="0"/>
          </a:p>
        </p:txBody>
      </p:sp>
      <p:sp>
        <p:nvSpPr>
          <p:cNvPr id="59" name="AutoShape 20">
            <a:extLst>
              <a:ext uri="{FF2B5EF4-FFF2-40B4-BE49-F238E27FC236}">
                <a16:creationId xmlns:a16="http://schemas.microsoft.com/office/drawing/2014/main" xmlns="" id="{19ECA886-873A-4487-9B99-14B3E464F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102" y="3645626"/>
            <a:ext cx="1630379" cy="831890"/>
          </a:xfrm>
          <a:prstGeom prst="can">
            <a:avLst>
              <a:gd name="adj" fmla="val 25000"/>
            </a:avLst>
          </a:prstGeom>
          <a:solidFill>
            <a:srgbClr val="CCA8E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Error Behavior</a:t>
            </a:r>
          </a:p>
          <a:p>
            <a:r>
              <a:rPr lang="en-US" sz="1400" dirty="0"/>
              <a:t>Library</a:t>
            </a:r>
          </a:p>
        </p:txBody>
      </p:sp>
      <p:sp>
        <p:nvSpPr>
          <p:cNvPr id="60" name="Text Box 22">
            <a:extLst>
              <a:ext uri="{FF2B5EF4-FFF2-40B4-BE49-F238E27FC236}">
                <a16:creationId xmlns:a16="http://schemas.microsoft.com/office/drawing/2014/main" xmlns="" id="{D4529E8E-D9F7-4D73-9EC7-687190503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691" y="3618247"/>
            <a:ext cx="2029530" cy="1169551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400" b="1" dirty="0" smtClean="0">
                <a:latin typeface="Tahoma" pitchFamily="-84" charset="0"/>
              </a:rPr>
              <a:t>Analysis Tools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i="1" dirty="0" smtClean="0">
                <a:latin typeface="Tahoma" pitchFamily="-84" charset="0"/>
              </a:rPr>
              <a:t>Reachability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i="1" dirty="0" smtClean="0">
                <a:latin typeface="Tahoma" pitchFamily="-84" charset="0"/>
              </a:rPr>
              <a:t>Hazard Propagation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i="1" dirty="0" smtClean="0">
                <a:latin typeface="Tahoma" pitchFamily="-84" charset="0"/>
              </a:rPr>
              <a:t>Error Propagation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i="1" dirty="0" smtClean="0">
                <a:latin typeface="Tahoma" pitchFamily="-84" charset="0"/>
              </a:rPr>
              <a:t>Mitigation Checking</a:t>
            </a:r>
            <a:endParaRPr lang="en-US" sz="1400" i="1" dirty="0">
              <a:latin typeface="Tahoma" pitchFamily="-84" charset="0"/>
            </a:endParaRPr>
          </a:p>
        </p:txBody>
      </p:sp>
      <p:sp>
        <p:nvSpPr>
          <p:cNvPr id="61" name="Right Arrow 55">
            <a:extLst>
              <a:ext uri="{FF2B5EF4-FFF2-40B4-BE49-F238E27FC236}">
                <a16:creationId xmlns:a16="http://schemas.microsoft.com/office/drawing/2014/main" xmlns="" id="{0F2B77D6-6408-4A25-8CB1-6836199A8ED8}"/>
              </a:ext>
            </a:extLst>
          </p:cNvPr>
          <p:cNvSpPr>
            <a:spLocks noChangeArrowheads="1"/>
          </p:cNvSpPr>
          <p:nvPr/>
        </p:nvSpPr>
        <p:spPr bwMode="auto">
          <a:xfrm rot="13275921" flipH="1">
            <a:off x="4699903" y="2895161"/>
            <a:ext cx="1296411" cy="4269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38100">
            <a:noFill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2" name="AutoShape 20">
            <a:extLst>
              <a:ext uri="{FF2B5EF4-FFF2-40B4-BE49-F238E27FC236}">
                <a16:creationId xmlns:a16="http://schemas.microsoft.com/office/drawing/2014/main" xmlns="" id="{1B825FCB-FC32-415A-8F28-5E476EBAE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921" y="1799737"/>
            <a:ext cx="1630379" cy="831890"/>
          </a:xfrm>
          <a:prstGeom prst="can">
            <a:avLst>
              <a:gd name="adj" fmla="val 25000"/>
            </a:avLst>
          </a:prstGeom>
          <a:solidFill>
            <a:srgbClr val="CCA8E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Dependency Graph</a:t>
            </a:r>
          </a:p>
        </p:txBody>
      </p:sp>
      <p:sp>
        <p:nvSpPr>
          <p:cNvPr id="63" name="Text Box 22">
            <a:extLst>
              <a:ext uri="{FF2B5EF4-FFF2-40B4-BE49-F238E27FC236}">
                <a16:creationId xmlns:a16="http://schemas.microsoft.com/office/drawing/2014/main" xmlns="" id="{01EAA32A-4283-4A0C-B28E-01A96FBD8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984" y="1929595"/>
            <a:ext cx="1042237" cy="52322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400" i="1" dirty="0">
                <a:latin typeface="Tahoma" pitchFamily="-84" charset="0"/>
              </a:rPr>
              <a:t>Model Translation</a:t>
            </a:r>
          </a:p>
        </p:txBody>
      </p:sp>
      <p:sp>
        <p:nvSpPr>
          <p:cNvPr id="64" name="Right Arrow 56">
            <a:extLst>
              <a:ext uri="{FF2B5EF4-FFF2-40B4-BE49-F238E27FC236}">
                <a16:creationId xmlns:a16="http://schemas.microsoft.com/office/drawing/2014/main" xmlns="" id="{52FA5FBA-0E70-4E06-A6DA-FC776F3D8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0333" y="2000489"/>
            <a:ext cx="682792" cy="4269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38100">
            <a:noFill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5" name="Right Arrow 56">
            <a:extLst>
              <a:ext uri="{FF2B5EF4-FFF2-40B4-BE49-F238E27FC236}">
                <a16:creationId xmlns:a16="http://schemas.microsoft.com/office/drawing/2014/main" xmlns="" id="{927F857B-FB17-4C81-B1CC-4CAC01F16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160" y="1977747"/>
            <a:ext cx="682792" cy="4269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38100">
            <a:noFill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xmlns="" id="{D16DD2F0-8A84-46C2-93C1-21CED12E0491}"/>
              </a:ext>
            </a:extLst>
          </p:cNvPr>
          <p:cNvSpPr/>
          <p:nvPr/>
        </p:nvSpPr>
        <p:spPr bwMode="auto">
          <a:xfrm>
            <a:off x="7597971" y="5325152"/>
            <a:ext cx="1196236" cy="917258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rPr>
              <a:t>Safety and Security Risk Reports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xmlns="" id="{D4529E8E-D9F7-4D73-9EC7-687190503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469" y="5268912"/>
            <a:ext cx="1915974" cy="73866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400" b="1" i="1" dirty="0" smtClean="0">
                <a:latin typeface="Tahoma" pitchFamily="-84" charset="0"/>
              </a:rPr>
              <a:t>Reporting Tools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i="1" dirty="0" smtClean="0">
                <a:latin typeface="Tahoma" pitchFamily="-84" charset="0"/>
              </a:rPr>
              <a:t>Report 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i="1" dirty="0" smtClean="0">
                <a:latin typeface="Tahoma" pitchFamily="-84" charset="0"/>
              </a:rPr>
              <a:t>Path Visualization</a:t>
            </a:r>
            <a:endParaRPr lang="en-US" sz="1400" i="1" dirty="0">
              <a:latin typeface="Tahoma" pitchFamily="-84" charset="0"/>
            </a:endParaRPr>
          </a:p>
        </p:txBody>
      </p:sp>
      <p:sp>
        <p:nvSpPr>
          <p:cNvPr id="30" name="Right Arrow 55">
            <a:extLst>
              <a:ext uri="{FF2B5EF4-FFF2-40B4-BE49-F238E27FC236}">
                <a16:creationId xmlns:a16="http://schemas.microsoft.com/office/drawing/2014/main" xmlns="" id="{0F2B77D6-6408-4A25-8CB1-6836199A8ED8}"/>
              </a:ext>
            </a:extLst>
          </p:cNvPr>
          <p:cNvSpPr>
            <a:spLocks noChangeArrowheads="1"/>
          </p:cNvSpPr>
          <p:nvPr/>
        </p:nvSpPr>
        <p:spPr bwMode="auto">
          <a:xfrm rot="19039557" flipH="1">
            <a:off x="6669747" y="2923577"/>
            <a:ext cx="1250119" cy="4269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38100">
            <a:noFill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ight Arrow 56">
            <a:extLst>
              <a:ext uri="{FF2B5EF4-FFF2-40B4-BE49-F238E27FC236}">
                <a16:creationId xmlns:a16="http://schemas.microsoft.com/office/drawing/2014/main" xmlns="" id="{927F857B-FB17-4C81-B1CC-4CAC01F16F2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56490" y="4820718"/>
            <a:ext cx="581953" cy="4269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38100">
            <a:noFill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ight Arrow 56">
            <a:extLst>
              <a:ext uri="{FF2B5EF4-FFF2-40B4-BE49-F238E27FC236}">
                <a16:creationId xmlns:a16="http://schemas.microsoft.com/office/drawing/2014/main" xmlns="" id="{927F857B-FB17-4C81-B1CC-4CAC01F16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3828" y="5434498"/>
            <a:ext cx="516599" cy="4269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38100">
            <a:noFill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Curved Up Arrow 1"/>
          <p:cNvSpPr/>
          <p:nvPr/>
        </p:nvSpPr>
        <p:spPr bwMode="auto">
          <a:xfrm rot="8603778">
            <a:off x="3349500" y="4387269"/>
            <a:ext cx="2109685" cy="695861"/>
          </a:xfrm>
          <a:prstGeom prst="curvedUpArrow">
            <a:avLst>
              <a:gd name="adj1" fmla="val 25000"/>
              <a:gd name="adj2" fmla="val 77923"/>
              <a:gd name="adj3" fmla="val 35962"/>
            </a:avLst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4" name="Curved Up Arrow 23"/>
          <p:cNvSpPr/>
          <p:nvPr/>
        </p:nvSpPr>
        <p:spPr bwMode="auto">
          <a:xfrm rot="19887204">
            <a:off x="3837661" y="5212647"/>
            <a:ext cx="2141761" cy="695861"/>
          </a:xfrm>
          <a:prstGeom prst="curvedUpArrow">
            <a:avLst>
              <a:gd name="adj1" fmla="val 25000"/>
              <a:gd name="adj2" fmla="val 77923"/>
              <a:gd name="adj3" fmla="val 35962"/>
            </a:avLst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67938" y="4730793"/>
            <a:ext cx="1036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Iterative</a:t>
            </a:r>
          </a:p>
          <a:p>
            <a:r>
              <a:rPr lang="en-US" sz="1800" dirty="0" smtClean="0">
                <a:solidFill>
                  <a:srgbClr val="00B0F0"/>
                </a:solidFill>
              </a:rPr>
              <a:t>Analysis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Report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03773"/>
            <a:ext cx="8153400" cy="5257800"/>
          </a:xfrm>
        </p:spPr>
        <p:txBody>
          <a:bodyPr/>
          <a:lstStyle/>
          <a:p>
            <a:r>
              <a:rPr lang="en-US" sz="2000" dirty="0" smtClean="0"/>
              <a:t>Fundamentals </a:t>
            </a:r>
            <a:endParaRPr lang="en-US" sz="2000" dirty="0"/>
          </a:p>
          <a:p>
            <a:pPr lvl="1"/>
            <a:r>
              <a:rPr lang="en-US" sz="1800" dirty="0" smtClean="0"/>
              <a:t>System Architecture</a:t>
            </a:r>
          </a:p>
          <a:p>
            <a:pPr lvl="1"/>
            <a:r>
              <a:rPr lang="en-US" sz="1800" dirty="0" smtClean="0"/>
              <a:t>Accidents &amp; Hazards</a:t>
            </a:r>
          </a:p>
          <a:p>
            <a:pPr lvl="1"/>
            <a:r>
              <a:rPr lang="en-US" sz="1800" dirty="0" smtClean="0"/>
              <a:t>Safety Constraints &amp; Control Actions</a:t>
            </a:r>
          </a:p>
          <a:p>
            <a:r>
              <a:rPr lang="en-US" sz="2000" dirty="0" smtClean="0"/>
              <a:t>Unsafe Control Actions</a:t>
            </a:r>
          </a:p>
          <a:p>
            <a:pPr lvl="1"/>
            <a:r>
              <a:rPr lang="en-US" sz="1800" dirty="0" smtClean="0"/>
              <a:t>Cause</a:t>
            </a:r>
          </a:p>
          <a:p>
            <a:pPr lvl="1"/>
            <a:r>
              <a:rPr lang="en-US" sz="1800" dirty="0" smtClean="0"/>
              <a:t>Compensation</a:t>
            </a:r>
          </a:p>
          <a:p>
            <a:pPr lvl="1"/>
            <a:r>
              <a:rPr lang="en-US" sz="1800" dirty="0" smtClean="0"/>
              <a:t>Effected Components</a:t>
            </a:r>
          </a:p>
          <a:p>
            <a:r>
              <a:rPr lang="en-US" sz="2000" dirty="0" smtClean="0"/>
              <a:t>Insecure Control Actions</a:t>
            </a:r>
          </a:p>
          <a:p>
            <a:pPr lvl="1"/>
            <a:r>
              <a:rPr lang="en-US" sz="1800" dirty="0"/>
              <a:t>Cause</a:t>
            </a:r>
          </a:p>
          <a:p>
            <a:pPr lvl="1"/>
            <a:r>
              <a:rPr lang="en-US" sz="1800" dirty="0"/>
              <a:t>Compensation</a:t>
            </a:r>
          </a:p>
          <a:p>
            <a:pPr lvl="1"/>
            <a:r>
              <a:rPr lang="en-US" sz="1800" dirty="0"/>
              <a:t>Effected </a:t>
            </a:r>
            <a:r>
              <a:rPr lang="en-US" sz="1800" dirty="0" smtClean="0"/>
              <a:t>Components</a:t>
            </a:r>
          </a:p>
          <a:p>
            <a:r>
              <a:rPr lang="en-US" sz="2200" dirty="0" smtClean="0"/>
              <a:t>Summary</a:t>
            </a:r>
          </a:p>
          <a:p>
            <a:pPr lvl="1"/>
            <a:r>
              <a:rPr lang="en-US" sz="1800" dirty="0" smtClean="0"/>
              <a:t>Summary of Unsafe and Insecure </a:t>
            </a:r>
            <a:r>
              <a:rPr lang="en-US" sz="1800" dirty="0"/>
              <a:t>A</a:t>
            </a:r>
            <a:r>
              <a:rPr lang="en-US" sz="1800" dirty="0" smtClean="0"/>
              <a:t>ctions</a:t>
            </a:r>
          </a:p>
          <a:p>
            <a:pPr lvl="1"/>
            <a:r>
              <a:rPr lang="en-US" sz="1800" dirty="0" smtClean="0"/>
              <a:t>Summary of Mitigations</a:t>
            </a:r>
          </a:p>
          <a:p>
            <a:pPr lvl="1"/>
            <a:endParaRPr lang="en-US" sz="1800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9679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Issue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15" y="1490382"/>
            <a:ext cx="4035238" cy="40352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85800" y="1303773"/>
            <a:ext cx="4325471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kern="0" dirty="0" smtClean="0"/>
              <a:t>Individual chair</a:t>
            </a:r>
          </a:p>
          <a:p>
            <a:pPr lvl="1"/>
            <a:r>
              <a:rPr lang="en-US" sz="1600" kern="0" dirty="0" smtClean="0"/>
              <a:t>Safe to sit </a:t>
            </a:r>
          </a:p>
          <a:p>
            <a:pPr lvl="1"/>
            <a:r>
              <a:rPr lang="en-US" sz="1600" kern="0" dirty="0" smtClean="0"/>
              <a:t>Tested and verified in various scenarios</a:t>
            </a:r>
          </a:p>
          <a:p>
            <a:r>
              <a:rPr lang="en-US" sz="2000" kern="0" dirty="0" smtClean="0"/>
              <a:t>But, not tall enough</a:t>
            </a:r>
          </a:p>
          <a:p>
            <a:pPr lvl="1"/>
            <a:r>
              <a:rPr lang="en-US" sz="1600" kern="0" dirty="0" smtClean="0"/>
              <a:t>Let’s stack more of the safe chairs</a:t>
            </a:r>
          </a:p>
          <a:p>
            <a:pPr lvl="1"/>
            <a:r>
              <a:rPr lang="en-US" sz="1600" kern="0" dirty="0" smtClean="0"/>
              <a:t>Is it safe to sit now? </a:t>
            </a:r>
          </a:p>
          <a:p>
            <a:r>
              <a:rPr lang="en-US" sz="2000" kern="0" dirty="0" smtClean="0"/>
              <a:t>Weight carried by the bottom most chair may exceed the safety limit</a:t>
            </a:r>
          </a:p>
          <a:p>
            <a:pPr lvl="1"/>
            <a:endParaRPr lang="en-US" kern="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71" y="1893047"/>
            <a:ext cx="731744" cy="975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58" y="1745526"/>
            <a:ext cx="798419" cy="5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9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77" y="5308599"/>
            <a:ext cx="1275267" cy="79430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587" y="2667000"/>
            <a:ext cx="1410979" cy="1341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Challenge: Multiple Stakeholders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662670" y="2577947"/>
            <a:ext cx="3176530" cy="3822852"/>
          </a:xfrm>
        </p:spPr>
        <p:txBody>
          <a:bodyPr/>
          <a:lstStyle/>
          <a:p>
            <a:r>
              <a:rPr lang="en-US" sz="2000" dirty="0" smtClean="0"/>
              <a:t>How to document hazard analysis and risk control information at product boundaries?</a:t>
            </a:r>
          </a:p>
          <a:p>
            <a:r>
              <a:rPr lang="en-US" sz="2000" dirty="0" smtClean="0"/>
              <a:t>How to present risk management information that are understood and reused by other organizations?</a:t>
            </a:r>
            <a:endParaRPr lang="en-US" sz="2000" dirty="0"/>
          </a:p>
        </p:txBody>
      </p:sp>
      <p:sp>
        <p:nvSpPr>
          <p:cNvPr id="23" name="Text Box 151"/>
          <p:cNvSpPr txBox="1">
            <a:spLocks noChangeArrowheads="1"/>
          </p:cNvSpPr>
          <p:nvPr/>
        </p:nvSpPr>
        <p:spPr bwMode="auto">
          <a:xfrm>
            <a:off x="237705" y="1243757"/>
            <a:ext cx="8906295" cy="58477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0" scaled="1"/>
          </a:gradFill>
          <a:ln w="381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smtClean="0"/>
              <a:t>Different categories of stakeholders will be </a:t>
            </a:r>
            <a:r>
              <a:rPr lang="en-US" sz="1600" smtClean="0"/>
              <a:t>contributing products and/or risk management information that must be reused by others.</a:t>
            </a:r>
            <a:endParaRPr lang="en-US" sz="1600" i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906" y="3820078"/>
            <a:ext cx="1319106" cy="959350"/>
          </a:xfrm>
          <a:prstGeom prst="rect">
            <a:avLst/>
          </a:prstGeom>
        </p:spPr>
      </p:pic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472441" y="5981101"/>
            <a:ext cx="1521460" cy="60016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en-US" sz="1100" b="1" dirty="0" smtClean="0">
                <a:latin typeface="Tahoma" pitchFamily="-84" charset="0"/>
              </a:rPr>
              <a:t>Interoperable medical device manufacturers</a:t>
            </a:r>
            <a:endParaRPr lang="en-US" sz="1100" dirty="0">
              <a:latin typeface="Tahoma" pitchFamily="-84" charset="0"/>
            </a:endParaRPr>
          </a:p>
        </p:txBody>
      </p:sp>
      <p:sp>
        <p:nvSpPr>
          <p:cNvPr id="40" name="Text Box 12"/>
          <p:cNvSpPr txBox="1">
            <a:spLocks noChangeArrowheads="1"/>
          </p:cNvSpPr>
          <p:nvPr/>
        </p:nvSpPr>
        <p:spPr bwMode="auto">
          <a:xfrm>
            <a:off x="3175307" y="4557347"/>
            <a:ext cx="1964266" cy="41549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en-US" sz="1050" b="1" dirty="0" smtClean="0">
                <a:latin typeface="Tahoma" pitchFamily="-84" charset="0"/>
              </a:rPr>
              <a:t>Deployment Organizations </a:t>
            </a:r>
            <a:r>
              <a:rPr lang="en-US" sz="1050" dirty="0" smtClean="0">
                <a:latin typeface="Tahoma" pitchFamily="-84" charset="0"/>
              </a:rPr>
              <a:t>(“Customers”)</a:t>
            </a:r>
            <a:endParaRPr lang="en-US" sz="1050" dirty="0">
              <a:latin typeface="Tahoma" pitchFamily="-84" charset="0"/>
            </a:endParaRPr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673101" y="3864780"/>
            <a:ext cx="1358899" cy="26272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en-US" sz="1050" b="1" dirty="0" smtClean="0">
                <a:latin typeface="Tahoma" pitchFamily="-84" charset="0"/>
              </a:rPr>
              <a:t>App Developers</a:t>
            </a:r>
            <a:endParaRPr lang="en-US" sz="1050" dirty="0">
              <a:latin typeface="Tahoma" pitchFamily="-8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542" y="5473700"/>
            <a:ext cx="2253492" cy="1130300"/>
          </a:xfrm>
          <a:prstGeom prst="rect">
            <a:avLst/>
          </a:prstGeom>
        </p:spPr>
      </p:pic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3342641" y="6529864"/>
            <a:ext cx="1521460" cy="26463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en-US" sz="1100" b="1" dirty="0" smtClean="0">
                <a:latin typeface="Tahoma" pitchFamily="-84" charset="0"/>
              </a:rPr>
              <a:t>Platform Providers</a:t>
            </a:r>
            <a:endParaRPr lang="en-US" sz="1100" dirty="0">
              <a:latin typeface="Tahoma" pitchFamily="-84" charset="0"/>
            </a:endParaRPr>
          </a:p>
        </p:txBody>
      </p:sp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2796" y="4965700"/>
            <a:ext cx="991054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 rot="18971529">
            <a:off x="1652531" y="4327793"/>
            <a:ext cx="1762699" cy="1487276"/>
            <a:chOff x="6125378" y="3292208"/>
            <a:chExt cx="1762699" cy="1487276"/>
          </a:xfrm>
        </p:grpSpPr>
        <p:sp>
          <p:nvSpPr>
            <p:cNvPr id="5" name="Left-Right Arrow 4"/>
            <p:cNvSpPr/>
            <p:nvPr/>
          </p:nvSpPr>
          <p:spPr bwMode="auto">
            <a:xfrm>
              <a:off x="6125378" y="3591498"/>
              <a:ext cx="1762699" cy="848299"/>
            </a:xfrm>
            <a:prstGeom prst="leftRightArrow">
              <a:avLst>
                <a:gd name="adj1" fmla="val 31818"/>
                <a:gd name="adj2" fmla="val 37013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2" name="Left-Right Arrow 31"/>
            <p:cNvSpPr/>
            <p:nvPr/>
          </p:nvSpPr>
          <p:spPr bwMode="auto">
            <a:xfrm rot="5400000">
              <a:off x="6277779" y="3611696"/>
              <a:ext cx="1487276" cy="848299"/>
            </a:xfrm>
            <a:prstGeom prst="leftRightArrow">
              <a:avLst>
                <a:gd name="adj1" fmla="val 31818"/>
                <a:gd name="adj2" fmla="val 37013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52151" y="214828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Needs: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602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"/>
    </mc:Choice>
    <mc:Fallback xmlns="">
      <p:transition spd="slow" advTm="52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Focus of This </a:t>
            </a:r>
            <a:r>
              <a:rPr lang="en-US" sz="4000" dirty="0"/>
              <a:t>T</a:t>
            </a:r>
            <a:r>
              <a:rPr lang="en-US" sz="4000" dirty="0" smtClean="0"/>
              <a:t>alk</a:t>
            </a:r>
            <a:endParaRPr lang="en-US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31800" y="1319622"/>
            <a:ext cx="4990702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57200" indent="-457200">
              <a:buSzPct val="75000"/>
              <a:buFont typeface="+mj-lt"/>
              <a:buAutoNum type="arabicPeriod"/>
            </a:pPr>
            <a:r>
              <a:rPr lang="en-US" sz="2400" kern="0" dirty="0" smtClean="0"/>
              <a:t>Enabling existing model based engineering technology</a:t>
            </a:r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5271247" y="1143000"/>
            <a:ext cx="3307977" cy="2573631"/>
            <a:chOff x="5123331" y="1352379"/>
            <a:chExt cx="3375211" cy="28663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247" y="1352379"/>
              <a:ext cx="1210236" cy="121628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696637" y="1545025"/>
              <a:ext cx="1631576" cy="26736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ts val="3560"/>
                </a:lnSpc>
              </a:pPr>
              <a:r>
                <a:rPr lang="en-US" sz="4400" dirty="0" smtClean="0">
                  <a:solidFill>
                    <a:srgbClr val="ECA000"/>
                  </a:solidFill>
                </a:rPr>
                <a:t>AADL</a:t>
              </a:r>
              <a:endParaRPr lang="en-US" sz="900" dirty="0" smtClean="0">
                <a:solidFill>
                  <a:srgbClr val="ECA000"/>
                </a:solidFill>
              </a:endParaRPr>
            </a:p>
            <a:p>
              <a:pPr>
                <a:lnSpc>
                  <a:spcPts val="3560"/>
                </a:lnSpc>
              </a:pPr>
              <a:r>
                <a:rPr lang="en-US" sz="3200" dirty="0">
                  <a:solidFill>
                    <a:srgbClr val="ECA000"/>
                  </a:solidFill>
                </a:rPr>
                <a:t>+</a:t>
              </a:r>
              <a:endParaRPr lang="en-US" sz="900" dirty="0">
                <a:solidFill>
                  <a:srgbClr val="ECA000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331" y="2605561"/>
              <a:ext cx="1680884" cy="76863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696637" y="2509099"/>
              <a:ext cx="1801905" cy="83099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4800" dirty="0" smtClean="0">
                  <a:solidFill>
                    <a:srgbClr val="ECA000"/>
                  </a:solidFill>
                </a:rPr>
                <a:t>EMV2</a:t>
              </a:r>
              <a:endParaRPr lang="en-US" dirty="0">
                <a:solidFill>
                  <a:srgbClr val="ECA000"/>
                </a:solidFill>
              </a:endParaRP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4264212" y="3300323"/>
            <a:ext cx="4839447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75000"/>
              <a:buFont typeface="+mj-lt"/>
              <a:buAutoNum type="arabicPeriod" startAt="2"/>
            </a:pPr>
            <a:r>
              <a:rPr lang="en-US" sz="2400" kern="0" dirty="0"/>
              <a:t>Providing tools for incremental design and risk management </a:t>
            </a:r>
          </a:p>
          <a:p>
            <a:endParaRPr lang="en-US" sz="1800" kern="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31800" y="4398463"/>
            <a:ext cx="4409142" cy="18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endParaRPr lang="en-US" sz="1800" kern="0" dirty="0"/>
          </a:p>
          <a:p>
            <a:r>
              <a:rPr lang="en-US" sz="2400" kern="0" dirty="0"/>
              <a:t>Generating reports for strict emerging interoperable medical device standards</a:t>
            </a:r>
          </a:p>
          <a:p>
            <a:pPr lvl="1"/>
            <a:r>
              <a:rPr lang="en-US" sz="1400" b="1" kern="0" dirty="0"/>
              <a:t>ANSI/AAMI IEC80001</a:t>
            </a:r>
          </a:p>
          <a:p>
            <a:pPr lvl="1"/>
            <a:r>
              <a:rPr lang="cs-CZ" sz="1400" b="1" dirty="0"/>
              <a:t>ISO 14971</a:t>
            </a:r>
            <a:endParaRPr lang="en-US" sz="1400" kern="0" dirty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lvl="1"/>
            <a:endParaRPr lang="en-US" sz="1400" kern="0" dirty="0" smtClean="0"/>
          </a:p>
          <a:p>
            <a:pPr marL="457200" lvl="1" indent="0">
              <a:buNone/>
            </a:pPr>
            <a:endParaRPr lang="en-US" sz="1400" kern="0" dirty="0" smtClean="0"/>
          </a:p>
          <a:p>
            <a:pPr lvl="1"/>
            <a:endParaRPr lang="en-US" sz="1400" kern="0" dirty="0" smtClean="0"/>
          </a:p>
        </p:txBody>
      </p:sp>
      <p:grpSp>
        <p:nvGrpSpPr>
          <p:cNvPr id="35" name="Group 34"/>
          <p:cNvGrpSpPr/>
          <p:nvPr/>
        </p:nvGrpSpPr>
        <p:grpSpPr>
          <a:xfrm>
            <a:off x="5271247" y="4730667"/>
            <a:ext cx="2736147" cy="1813569"/>
            <a:chOff x="5048209" y="4721703"/>
            <a:chExt cx="2736147" cy="181356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0022" y="4721703"/>
              <a:ext cx="1444334" cy="132878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09" y="4803232"/>
              <a:ext cx="1377681" cy="173204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596800" y="3050777"/>
            <a:ext cx="3106869" cy="1402560"/>
            <a:chOff x="431799" y="2903915"/>
            <a:chExt cx="3196114" cy="1448033"/>
          </a:xfrm>
        </p:grpSpPr>
        <p:grpSp>
          <p:nvGrpSpPr>
            <p:cNvPr id="36" name="Group 35"/>
            <p:cNvGrpSpPr/>
            <p:nvPr/>
          </p:nvGrpSpPr>
          <p:grpSpPr>
            <a:xfrm>
              <a:off x="431799" y="2903915"/>
              <a:ext cx="2232210" cy="771345"/>
              <a:chOff x="860614" y="3299287"/>
              <a:chExt cx="2779060" cy="90581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14" y="3299287"/>
                <a:ext cx="905818" cy="905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837768" y="3318980"/>
                <a:ext cx="1801906" cy="83099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fontScale="70000" lnSpcReduction="20000"/>
              </a:bodyPr>
              <a:lstStyle/>
              <a:p>
                <a:r>
                  <a:rPr lang="en-US" sz="4800" dirty="0" smtClean="0">
                    <a:solidFill>
                      <a:srgbClr val="7942C1"/>
                    </a:solidFill>
                  </a:rPr>
                  <a:t>AWAS</a:t>
                </a:r>
                <a:endParaRPr lang="en-US" sz="3600" dirty="0">
                  <a:solidFill>
                    <a:srgbClr val="7942C1"/>
                  </a:solidFill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 bwMode="auto">
            <a:xfrm>
              <a:off x="763752" y="3761880"/>
              <a:ext cx="1001283" cy="56263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Design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Decisions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2335848" y="3789317"/>
              <a:ext cx="1292065" cy="56263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rPr>
                <a:t>Risk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  <a:latin typeface="Tahoma" charset="0"/>
                </a:rPr>
                <a:t>Management</a:t>
              </a:r>
              <a:endPara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cxnSp>
          <p:nvCxnSpPr>
            <p:cNvPr id="40" name="Straight Arrow Connector 39"/>
            <p:cNvCxnSpPr>
              <a:stCxn id="37" idx="0"/>
              <a:endCxn id="38" idx="0"/>
            </p:cNvCxnSpPr>
            <p:nvPr/>
          </p:nvCxnSpPr>
          <p:spPr bwMode="auto">
            <a:xfrm rot="16200000" flipH="1">
              <a:off x="2109418" y="2916855"/>
              <a:ext cx="27437" cy="1717487"/>
            </a:xfrm>
            <a:prstGeom prst="curvedConnector3">
              <a:avLst>
                <a:gd name="adj1" fmla="val -833181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4"/>
              <a:endCxn id="37" idx="4"/>
            </p:cNvCxnSpPr>
            <p:nvPr/>
          </p:nvCxnSpPr>
          <p:spPr bwMode="auto">
            <a:xfrm rot="5400000" flipH="1">
              <a:off x="2109419" y="3479486"/>
              <a:ext cx="27437" cy="1717487"/>
            </a:xfrm>
            <a:prstGeom prst="curvedConnector3">
              <a:avLst>
                <a:gd name="adj1" fmla="val -833181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48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84"/>
    </mc:Choice>
    <mc:Fallback xmlns="">
      <p:transition spd="slow" advTm="3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1|1.7|1.4|1.8|1.4|3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0.2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6|15|6.8|3.4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5|0.1|0.1|0.1|0.3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6.7|0.2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0.7|0.8|3.5|1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.5|6.9|1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3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32.4|10|35.1|2.9|9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.5|6.9|10.6"/>
</p:tagLst>
</file>

<file path=ppt/theme/theme1.xml><?xml version="1.0" encoding="utf-8"?>
<a:theme xmlns:a="http://schemas.openxmlformats.org/drawingml/2006/main" name="842-Light-Template">
  <a:themeElements>
    <a:clrScheme name="">
      <a:dk1>
        <a:srgbClr val="000000"/>
      </a:dk1>
      <a:lt1>
        <a:srgbClr val="FFFFFF"/>
      </a:lt1>
      <a:dk2>
        <a:srgbClr val="990099"/>
      </a:dk2>
      <a:lt2>
        <a:srgbClr val="1C1C1C"/>
      </a:lt2>
      <a:accent1>
        <a:srgbClr val="6E1EC6"/>
      </a:accent1>
      <a:accent2>
        <a:srgbClr val="FFCF01"/>
      </a:accent2>
      <a:accent3>
        <a:srgbClr val="FFFFFF"/>
      </a:accent3>
      <a:accent4>
        <a:srgbClr val="000000"/>
      </a:accent4>
      <a:accent5>
        <a:srgbClr val="BAABDF"/>
      </a:accent5>
      <a:accent6>
        <a:srgbClr val="E7BB01"/>
      </a:accent6>
      <a:hlink>
        <a:srgbClr val="00CC00"/>
      </a:hlink>
      <a:folHlink>
        <a:srgbClr val="94FF73"/>
      </a:folHlink>
    </a:clrScheme>
    <a:fontScheme name="842-Light-Template">
      <a:majorFont>
        <a:latin typeface="Microsoft Sans Serif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842-Light-Templat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42-Light-Templat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42-Light-Templat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42-Light-Templat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42-Light-Templat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42-Light-Templat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42-Light-Templat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Settings\hatcliff\My Documents\Courses\842\Slides\842-Light-Template.pot</Template>
  <TotalTime>192901</TotalTime>
  <Words>6017</Words>
  <Application>Microsoft Macintosh PowerPoint</Application>
  <PresentationFormat>On-screen Show (4:3)</PresentationFormat>
  <Paragraphs>1191</Paragraphs>
  <Slides>73</Slides>
  <Notes>40</Notes>
  <HiddenSlides>46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Consolas</vt:lpstr>
      <vt:lpstr>Courier New</vt:lpstr>
      <vt:lpstr>Helvetica</vt:lpstr>
      <vt:lpstr>Microsoft Sans Serif</vt:lpstr>
      <vt:lpstr>ＭＳ Ｐゴシック</vt:lpstr>
      <vt:lpstr>Tahoma</vt:lpstr>
      <vt:lpstr>Times New Roman</vt:lpstr>
      <vt:lpstr>Wingdings</vt:lpstr>
      <vt:lpstr>Arial</vt:lpstr>
      <vt:lpstr>842-Light-Template</vt:lpstr>
      <vt:lpstr>Risk Analysis for Medical Device Systems of Systems</vt:lpstr>
      <vt:lpstr>Trends In Medical Devices</vt:lpstr>
      <vt:lpstr>Trends In Medical Devices</vt:lpstr>
      <vt:lpstr>Trends In Medical Devices</vt:lpstr>
      <vt:lpstr>Trends In Medical Devices</vt:lpstr>
      <vt:lpstr>Trends In Medical Devices</vt:lpstr>
      <vt:lpstr>Challenges: Risk Management</vt:lpstr>
      <vt:lpstr>Challenge: Multiple Stakeholders</vt:lpstr>
      <vt:lpstr>Focus of This Talk</vt:lpstr>
      <vt:lpstr>Motivation for Integrated Medical Devices </vt:lpstr>
      <vt:lpstr>Medical Systems of Systems : PCA Interlock</vt:lpstr>
      <vt:lpstr>Risk Management Background</vt:lpstr>
      <vt:lpstr>ISO 14971 Process Flow</vt:lpstr>
      <vt:lpstr>Focus of This Talk</vt:lpstr>
      <vt:lpstr>Enabling Existing MBE </vt:lpstr>
      <vt:lpstr>Enabling Existing MBE </vt:lpstr>
      <vt:lpstr>Enabling Existing MBE</vt:lpstr>
      <vt:lpstr>Enabling Existing MBE</vt:lpstr>
      <vt:lpstr>Focus of This Talk</vt:lpstr>
      <vt:lpstr>Tools: Incremental Analysis</vt:lpstr>
      <vt:lpstr>AWAS Analysis </vt:lpstr>
      <vt:lpstr>Focus of This Talk</vt:lpstr>
      <vt:lpstr>Risk Management</vt:lpstr>
      <vt:lpstr>Challenge: How to Integrate Safety and Security Analysis and Risk Management</vt:lpstr>
      <vt:lpstr>Risk Management Process</vt:lpstr>
      <vt:lpstr>Conclusion</vt:lpstr>
      <vt:lpstr>Questions asked</vt:lpstr>
      <vt:lpstr>Risk Management Background</vt:lpstr>
      <vt:lpstr>Medical Systems of Systems : PCA Interlock</vt:lpstr>
      <vt:lpstr>AADL Model of PCA Interlock</vt:lpstr>
      <vt:lpstr>Risk Management Background</vt:lpstr>
      <vt:lpstr>80001 Concepts</vt:lpstr>
      <vt:lpstr>Platforms for Medical Devices</vt:lpstr>
      <vt:lpstr>ISOSCELES Platform Features</vt:lpstr>
      <vt:lpstr>Platforms for Medical Systems of Systems</vt:lpstr>
      <vt:lpstr>Variety of Applications</vt:lpstr>
      <vt:lpstr>Risk Analysis</vt:lpstr>
      <vt:lpstr>Risk Evaluation</vt:lpstr>
      <vt:lpstr>Risk Control Design</vt:lpstr>
      <vt:lpstr>AWAS Analysis </vt:lpstr>
      <vt:lpstr>SSCATE Architecture Re-visited</vt:lpstr>
      <vt:lpstr>AADL:EMV2</vt:lpstr>
      <vt:lpstr>AADL:EMV2</vt:lpstr>
      <vt:lpstr>AADL:EMV2</vt:lpstr>
      <vt:lpstr>Risk Control Themes</vt:lpstr>
      <vt:lpstr>Risk Control Themes</vt:lpstr>
      <vt:lpstr>Challenges</vt:lpstr>
      <vt:lpstr>Challenges: Platform Architectures</vt:lpstr>
      <vt:lpstr>Key Solution Approaches and Benefits to Stakeholders</vt:lpstr>
      <vt:lpstr>Architecture Scope</vt:lpstr>
      <vt:lpstr>Stakeholder Responsibilities</vt:lpstr>
      <vt:lpstr>SSCATE Process Overview</vt:lpstr>
      <vt:lpstr>PCA MSIS Model Graphical Overview </vt:lpstr>
      <vt:lpstr>PCA MSIS Model Graphical Overview </vt:lpstr>
      <vt:lpstr>Textual Definition of  Top-Level Components</vt:lpstr>
      <vt:lpstr>Modeling Data/Control Flow Across Interoperability Pathways</vt:lpstr>
      <vt:lpstr>Modeling Data/Control Flow Across Interoperability Pathways</vt:lpstr>
      <vt:lpstr>Modeling Data/Control Flow Across Interoperability Pathways</vt:lpstr>
      <vt:lpstr>Hazard Analysis</vt:lpstr>
      <vt:lpstr>Hazard Analysis</vt:lpstr>
      <vt:lpstr>Report Generation Development</vt:lpstr>
      <vt:lpstr>Hazard Analysis</vt:lpstr>
      <vt:lpstr>Annotating our Architectural Model</vt:lpstr>
      <vt:lpstr>Hazard Model in AADL</vt:lpstr>
      <vt:lpstr>Example PCA Pump Hazard</vt:lpstr>
      <vt:lpstr>Hazard Analysis</vt:lpstr>
      <vt:lpstr>Hazard Analysis</vt:lpstr>
      <vt:lpstr>Hazard Analysis</vt:lpstr>
      <vt:lpstr>Hazard Analysis</vt:lpstr>
      <vt:lpstr>Hazard Analysis</vt:lpstr>
      <vt:lpstr>SSCATE Model Support and Analysis Tools</vt:lpstr>
      <vt:lpstr>Hazard Report Format</vt:lpstr>
      <vt:lpstr>Integration Issue Analogy</vt:lpstr>
    </vt:vector>
  </TitlesOfParts>
  <Manager/>
  <Company>Kansas State University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Integrated Specification and Verification Environment for Component-based Architectures of Large-scale Distributed Systems</dc:title>
  <dc:subject/>
  <dc:creator>John Hatcliff</dc:creator>
  <cp:keywords/>
  <dc:description/>
  <cp:lastModifiedBy>Hariharan Thiagarajan</cp:lastModifiedBy>
  <cp:revision>839</cp:revision>
  <cp:lastPrinted>2017-04-10T16:32:17Z</cp:lastPrinted>
  <dcterms:created xsi:type="dcterms:W3CDTF">2015-12-10T20:50:44Z</dcterms:created>
  <dcterms:modified xsi:type="dcterms:W3CDTF">2017-10-07T15:47:57Z</dcterms:modified>
  <cp:category/>
</cp:coreProperties>
</file>